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60" r:id="rId2"/>
    <p:sldId id="261" r:id="rId3"/>
    <p:sldId id="263" r:id="rId4"/>
    <p:sldId id="262" r:id="rId5"/>
  </p:sldIdLst>
  <p:sldSz cx="9144000" cy="6858000" type="screen4x3"/>
  <p:notesSz cx="6858000" cy="9144000"/>
  <p:embeddedFontLst>
    <p:embeddedFont>
      <p:font typeface="Calibri" panose="020F050202020403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gWJbFkH6ZokpR74DIMssQ/XeKzp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2" name="Google Shape;30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468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0" name="Google Shape;340;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5" name="Google Shape;35;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2" name="Google Shape;42;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1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1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1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792288" y="612775"/>
            <a:ext cx="5486400" cy="4114800"/>
          </a:xfrm>
          <a:prstGeom prst="rect">
            <a:avLst/>
          </a:prstGeom>
          <a:noFill/>
          <a:ln>
            <a:noFill/>
          </a:ln>
        </p:spPr>
      </p:sp>
      <p:sp>
        <p:nvSpPr>
          <p:cNvPr id="68" name="Google Shape;6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5"/>
          <p:cNvSpPr txBox="1">
            <a:spLocks noGrp="1"/>
          </p:cNvSpPr>
          <p:nvPr>
            <p:ph type="title"/>
          </p:nvPr>
        </p:nvSpPr>
        <p:spPr>
          <a:xfrm>
            <a:off x="0" y="375248"/>
            <a:ext cx="8913813" cy="9144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Calibri"/>
              <a:buNone/>
            </a:pPr>
            <a:r>
              <a:rPr lang="en-US" sz="2800" b="1" i="1"/>
              <a:t>The THM ICS Program: Four Quarters</a:t>
            </a:r>
            <a:endParaRPr/>
          </a:p>
        </p:txBody>
      </p:sp>
      <p:sp>
        <p:nvSpPr>
          <p:cNvPr id="268" name="Google Shape;268;p5"/>
          <p:cNvSpPr/>
          <p:nvPr/>
        </p:nvSpPr>
        <p:spPr>
          <a:xfrm>
            <a:off x="3255271"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Fall</a:t>
            </a:r>
            <a:endParaRPr/>
          </a:p>
        </p:txBody>
      </p:sp>
      <p:sp>
        <p:nvSpPr>
          <p:cNvPr id="269" name="Google Shape;269;p5"/>
          <p:cNvSpPr/>
          <p:nvPr/>
        </p:nvSpPr>
        <p:spPr>
          <a:xfrm>
            <a:off x="44995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Winter</a:t>
            </a:r>
            <a:endParaRPr/>
          </a:p>
        </p:txBody>
      </p:sp>
      <p:sp>
        <p:nvSpPr>
          <p:cNvPr id="270" name="Google Shape;270;p5"/>
          <p:cNvSpPr/>
          <p:nvPr/>
        </p:nvSpPr>
        <p:spPr>
          <a:xfrm>
            <a:off x="57441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Spring</a:t>
            </a:r>
            <a:endParaRPr/>
          </a:p>
        </p:txBody>
      </p:sp>
      <p:sp>
        <p:nvSpPr>
          <p:cNvPr id="271" name="Google Shape;271;p5"/>
          <p:cNvSpPr/>
          <p:nvPr/>
        </p:nvSpPr>
        <p:spPr>
          <a:xfrm>
            <a:off x="69887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Summer</a:t>
            </a:r>
            <a:endParaRPr/>
          </a:p>
        </p:txBody>
      </p:sp>
      <p:grpSp>
        <p:nvGrpSpPr>
          <p:cNvPr id="272" name="Google Shape;272;p5"/>
          <p:cNvGrpSpPr/>
          <p:nvPr/>
        </p:nvGrpSpPr>
        <p:grpSpPr>
          <a:xfrm>
            <a:off x="3290931" y="2286249"/>
            <a:ext cx="1167618" cy="1069068"/>
            <a:chOff x="1744596" y="2582434"/>
            <a:chExt cx="1167618" cy="1069068"/>
          </a:xfrm>
        </p:grpSpPr>
        <p:sp>
          <p:nvSpPr>
            <p:cNvPr id="273" name="Google Shape;273;p5"/>
            <p:cNvSpPr/>
            <p:nvPr/>
          </p:nvSpPr>
          <p:spPr>
            <a:xfrm>
              <a:off x="1744596" y="2582434"/>
              <a:ext cx="1153060" cy="1061623"/>
            </a:xfrm>
            <a:prstGeom prst="rect">
              <a:avLst/>
            </a:prstGeom>
            <a:solidFill>
              <a:schemeClr val="accent4"/>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Advanced</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274" name="Google Shape;274;p5"/>
            <p:cNvSpPr txBox="1"/>
            <p:nvPr/>
          </p:nvSpPr>
          <p:spPr>
            <a:xfrm>
              <a:off x="2407389" y="3407027"/>
              <a:ext cx="504825" cy="2444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MI803</a:t>
              </a:r>
              <a:endParaRPr/>
            </a:p>
          </p:txBody>
        </p:sp>
      </p:grpSp>
      <p:grpSp>
        <p:nvGrpSpPr>
          <p:cNvPr id="275" name="Google Shape;275;p5"/>
          <p:cNvGrpSpPr/>
          <p:nvPr/>
        </p:nvGrpSpPr>
        <p:grpSpPr>
          <a:xfrm>
            <a:off x="5772551" y="2298634"/>
            <a:ext cx="1204725" cy="792888"/>
            <a:chOff x="3764247" y="3774760"/>
            <a:chExt cx="1204725" cy="792888"/>
          </a:xfrm>
        </p:grpSpPr>
        <p:sp>
          <p:nvSpPr>
            <p:cNvPr id="276" name="Google Shape;276;p5"/>
            <p:cNvSpPr/>
            <p:nvPr/>
          </p:nvSpPr>
          <p:spPr>
            <a:xfrm>
              <a:off x="3764247" y="3774760"/>
              <a:ext cx="1188720" cy="787400"/>
            </a:xfrm>
            <a:prstGeom prst="rect">
              <a:avLst/>
            </a:prstGeom>
            <a:solidFill>
              <a:schemeClr val="accent2"/>
            </a:solidFill>
            <a:ln w="5715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a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277" name="Google Shape;277;p5"/>
            <p:cNvSpPr txBox="1"/>
            <p:nvPr/>
          </p:nvSpPr>
          <p:spPr>
            <a:xfrm>
              <a:off x="4351494" y="4321427"/>
              <a:ext cx="617478"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MI804B</a:t>
              </a:r>
              <a:endParaRPr/>
            </a:p>
          </p:txBody>
        </p:sp>
      </p:grpSp>
      <p:grpSp>
        <p:nvGrpSpPr>
          <p:cNvPr id="278" name="Google Shape;278;p5"/>
          <p:cNvGrpSpPr/>
          <p:nvPr/>
        </p:nvGrpSpPr>
        <p:grpSpPr>
          <a:xfrm>
            <a:off x="3290932" y="3411799"/>
            <a:ext cx="1203191" cy="805273"/>
            <a:chOff x="1267879" y="3762375"/>
            <a:chExt cx="1203191" cy="805273"/>
          </a:xfrm>
        </p:grpSpPr>
        <p:sp>
          <p:nvSpPr>
            <p:cNvPr id="279" name="Google Shape;279;p5"/>
            <p:cNvSpPr/>
            <p:nvPr/>
          </p:nvSpPr>
          <p:spPr>
            <a:xfrm>
              <a:off x="1267879" y="3762375"/>
              <a:ext cx="1153060" cy="787400"/>
            </a:xfrm>
            <a:prstGeom prst="rect">
              <a:avLst/>
            </a:prstGeom>
            <a:solidFill>
              <a:schemeClr val="accent2"/>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280" name="Google Shape;280;p5"/>
            <p:cNvSpPr txBox="1"/>
            <p:nvPr/>
          </p:nvSpPr>
          <p:spPr>
            <a:xfrm>
              <a:off x="1877638" y="4321427"/>
              <a:ext cx="593432"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MI804A</a:t>
              </a:r>
              <a:endParaRPr/>
            </a:p>
          </p:txBody>
        </p:sp>
      </p:grpSp>
      <p:sp>
        <p:nvSpPr>
          <p:cNvPr id="281" name="Google Shape;281;p5"/>
          <p:cNvSpPr/>
          <p:nvPr/>
        </p:nvSpPr>
        <p:spPr>
          <a:xfrm>
            <a:off x="4499553" y="3769796"/>
            <a:ext cx="1188720" cy="1064296"/>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500-level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“methods” course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(4 units)</a:t>
            </a:r>
            <a:endParaRPr/>
          </a:p>
        </p:txBody>
      </p:sp>
      <p:sp>
        <p:nvSpPr>
          <p:cNvPr id="282" name="Google Shape;282;p5"/>
          <p:cNvSpPr/>
          <p:nvPr/>
        </p:nvSpPr>
        <p:spPr>
          <a:xfrm>
            <a:off x="4509711" y="2286249"/>
            <a:ext cx="1188718" cy="1449807"/>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2 x 500-level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courses</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(8 units)</a:t>
            </a:r>
            <a:endParaRPr/>
          </a:p>
        </p:txBody>
      </p:sp>
      <p:grpSp>
        <p:nvGrpSpPr>
          <p:cNvPr id="283" name="Google Shape;283;p5"/>
          <p:cNvGrpSpPr/>
          <p:nvPr/>
        </p:nvGrpSpPr>
        <p:grpSpPr>
          <a:xfrm>
            <a:off x="7005995" y="2269522"/>
            <a:ext cx="1171478" cy="2054317"/>
            <a:chOff x="5051538" y="3382463"/>
            <a:chExt cx="1171478" cy="1987682"/>
          </a:xfrm>
        </p:grpSpPr>
        <p:sp>
          <p:nvSpPr>
            <p:cNvPr id="284" name="Google Shape;284;p5"/>
            <p:cNvSpPr/>
            <p:nvPr/>
          </p:nvSpPr>
          <p:spPr>
            <a:xfrm>
              <a:off x="5051538" y="3382463"/>
              <a:ext cx="1171478" cy="807189"/>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(8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285" name="Google Shape;285;p5"/>
            <p:cNvSpPr txBox="1"/>
            <p:nvPr/>
          </p:nvSpPr>
          <p:spPr>
            <a:xfrm>
              <a:off x="5845735" y="5131911"/>
              <a:ext cx="184730" cy="2382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1000">
                <a:solidFill>
                  <a:schemeClr val="dk1"/>
                </a:solidFill>
                <a:latin typeface="Calibri"/>
                <a:ea typeface="Calibri"/>
                <a:cs typeface="Calibri"/>
                <a:sym typeface="Calibri"/>
              </a:endParaRPr>
            </a:p>
          </p:txBody>
        </p:sp>
      </p:grpSp>
      <p:sp>
        <p:nvSpPr>
          <p:cNvPr id="286" name="Google Shape;286;p5"/>
          <p:cNvSpPr txBox="1"/>
          <p:nvPr/>
        </p:nvSpPr>
        <p:spPr>
          <a:xfrm>
            <a:off x="7261389" y="3581090"/>
            <a:ext cx="1643668" cy="2392968"/>
          </a:xfrm>
          <a:prstGeom prst="rect">
            <a:avLst/>
          </a:prstGeom>
          <a:solidFill>
            <a:schemeClr val="accent6"/>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50">
                <a:solidFill>
                  <a:schemeClr val="dk1"/>
                </a:solidFill>
                <a:latin typeface="Calibri"/>
                <a:ea typeface="Calibri"/>
                <a:cs typeface="Calibri"/>
                <a:sym typeface="Calibri"/>
              </a:rPr>
              <a:t>8 units  at 500 level or 6 units at 800 level count as a full load for visa purposes. </a:t>
            </a:r>
            <a:endParaRPr/>
          </a:p>
          <a:p>
            <a:pPr marL="0" marR="0" lvl="0" indent="0" algn="l" rtl="0">
              <a:spcBef>
                <a:spcPts val="0"/>
              </a:spcBef>
              <a:spcAft>
                <a:spcPts val="0"/>
              </a:spcAft>
              <a:buNone/>
            </a:pPr>
            <a:r>
              <a:rPr lang="en-US" sz="1050">
                <a:solidFill>
                  <a:schemeClr val="dk1"/>
                </a:solidFill>
                <a:latin typeface="Calibri"/>
                <a:ea typeface="Calibri"/>
                <a:cs typeface="Calibri"/>
                <a:sym typeface="Calibri"/>
              </a:rPr>
              <a:t>The courses with the blue outlines are the only inflexible points in the program. The rest of the program can be rearranged, (subject to course availability) as long as the student does not need to maintain a full course load.  </a:t>
            </a:r>
            <a:endParaRPr/>
          </a:p>
        </p:txBody>
      </p:sp>
      <p:sp>
        <p:nvSpPr>
          <p:cNvPr id="287" name="Google Shape;287;p5"/>
          <p:cNvSpPr txBox="1"/>
          <p:nvPr/>
        </p:nvSpPr>
        <p:spPr>
          <a:xfrm>
            <a:off x="2006871" y="2269522"/>
            <a:ext cx="914032" cy="40011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Coursework</a:t>
            </a:r>
            <a:endParaRPr/>
          </a:p>
        </p:txBody>
      </p:sp>
      <p:sp>
        <p:nvSpPr>
          <p:cNvPr id="288" name="Google Shape;288;p5"/>
          <p:cNvSpPr txBox="1"/>
          <p:nvPr/>
        </p:nvSpPr>
        <p:spPr>
          <a:xfrm>
            <a:off x="2194752" y="3581089"/>
            <a:ext cx="526106" cy="246221"/>
          </a:xfrm>
          <a:prstGeom prst="rect">
            <a:avLst/>
          </a:prstGeom>
          <a:solidFill>
            <a:schemeClr val="accent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a:t>
            </a:r>
            <a:endParaRPr/>
          </a:p>
        </p:txBody>
      </p:sp>
      <p:sp>
        <p:nvSpPr>
          <p:cNvPr id="289" name="Google Shape;289;p5"/>
          <p:cNvSpPr txBox="1"/>
          <p:nvPr/>
        </p:nvSpPr>
        <p:spPr>
          <a:xfrm>
            <a:off x="1932661" y="2927709"/>
            <a:ext cx="1050288" cy="400110"/>
          </a:xfrm>
          <a:prstGeom prst="rect">
            <a:avLst/>
          </a:prstGeom>
          <a:solidFill>
            <a:schemeClr val="accen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Thinking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Missiologically</a:t>
            </a:r>
            <a:endParaRPr/>
          </a:p>
        </p:txBody>
      </p:sp>
      <p:sp>
        <p:nvSpPr>
          <p:cNvPr id="290" name="Google Shape;290;p5"/>
          <p:cNvSpPr txBox="1"/>
          <p:nvPr/>
        </p:nvSpPr>
        <p:spPr>
          <a:xfrm>
            <a:off x="1898792" y="4075540"/>
            <a:ext cx="1098378" cy="400110"/>
          </a:xfrm>
          <a:prstGeom prst="rect">
            <a:avLst/>
          </a:prstGeom>
          <a:solidFill>
            <a:schemeClr val="l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Specialization/</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Electives</a:t>
            </a:r>
            <a:endParaRPr/>
          </a:p>
        </p:txBody>
      </p:sp>
      <p:grpSp>
        <p:nvGrpSpPr>
          <p:cNvPr id="291" name="Google Shape;291;p5"/>
          <p:cNvGrpSpPr/>
          <p:nvPr/>
        </p:nvGrpSpPr>
        <p:grpSpPr>
          <a:xfrm>
            <a:off x="5743833" y="3086034"/>
            <a:ext cx="1233444" cy="838798"/>
            <a:chOff x="3900644" y="1225083"/>
            <a:chExt cx="923031" cy="1618361"/>
          </a:xfrm>
        </p:grpSpPr>
        <p:sp>
          <p:nvSpPr>
            <p:cNvPr id="292" name="Google Shape;292;p5"/>
            <p:cNvSpPr/>
            <p:nvPr/>
          </p:nvSpPr>
          <p:spPr>
            <a:xfrm>
              <a:off x="3900644" y="1225083"/>
              <a:ext cx="923031" cy="1618361"/>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 Design</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(4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293" name="Google Shape;293;p5"/>
            <p:cNvSpPr txBox="1"/>
            <p:nvPr/>
          </p:nvSpPr>
          <p:spPr>
            <a:xfrm>
              <a:off x="4036069" y="2279812"/>
              <a:ext cx="556563" cy="2806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MI807</a:t>
              </a:r>
              <a:endParaRPr/>
            </a:p>
          </p:txBody>
        </p:sp>
      </p:grpSp>
      <p:sp>
        <p:nvSpPr>
          <p:cNvPr id="294" name="Google Shape;294;p5"/>
          <p:cNvSpPr txBox="1"/>
          <p:nvPr/>
        </p:nvSpPr>
        <p:spPr>
          <a:xfrm>
            <a:off x="98130" y="1681424"/>
            <a:ext cx="1644316" cy="2516073"/>
          </a:xfrm>
          <a:prstGeom prst="rect">
            <a:avLst/>
          </a:prstGeom>
          <a:solidFill>
            <a:schemeClr val="accent6"/>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50">
                <a:solidFill>
                  <a:schemeClr val="dk1"/>
                </a:solidFill>
                <a:latin typeface="Calibri"/>
                <a:ea typeface="Calibri"/>
                <a:cs typeface="Calibri"/>
                <a:sym typeface="Calibri"/>
              </a:rPr>
              <a:t>The ThM ICS can only be completed in four quarters if a student:</a:t>
            </a:r>
            <a:endParaRPr/>
          </a:p>
          <a:p>
            <a:pPr marL="0" marR="0" lvl="0" indent="0" algn="l" rtl="0">
              <a:spcBef>
                <a:spcPts val="0"/>
              </a:spcBef>
              <a:spcAft>
                <a:spcPts val="0"/>
              </a:spcAft>
              <a:buNone/>
            </a:pPr>
            <a:r>
              <a:rPr lang="en-US" sz="1050">
                <a:solidFill>
                  <a:schemeClr val="dk1"/>
                </a:solidFill>
                <a:latin typeface="Calibri"/>
                <a:ea typeface="Calibri"/>
                <a:cs typeface="Calibri"/>
                <a:sym typeface="Calibri"/>
              </a:rPr>
              <a:t> </a:t>
            </a:r>
            <a:endParaRPr/>
          </a:p>
          <a:p>
            <a:pPr marL="115888" marR="0" lvl="0" indent="-109538" algn="l" rtl="0">
              <a:spcBef>
                <a:spcPts val="0"/>
              </a:spcBef>
              <a:spcAft>
                <a:spcPts val="0"/>
              </a:spcAft>
              <a:buClr>
                <a:schemeClr val="dk1"/>
              </a:buClr>
              <a:buSzPts val="1050"/>
              <a:buFont typeface="Arial"/>
              <a:buChar char="•"/>
            </a:pPr>
            <a:r>
              <a:rPr lang="en-US" sz="1050">
                <a:solidFill>
                  <a:schemeClr val="dk1"/>
                </a:solidFill>
                <a:latin typeface="Calibri"/>
                <a:ea typeface="Calibri"/>
                <a:cs typeface="Calibri"/>
                <a:sym typeface="Calibri"/>
              </a:rPr>
              <a:t>has already completed at least 12 units of graduate level missiology, </a:t>
            </a:r>
            <a:endParaRPr/>
          </a:p>
          <a:p>
            <a:pPr marL="115888" marR="0" lvl="0" indent="-109538" algn="l" rtl="0">
              <a:spcBef>
                <a:spcPts val="0"/>
              </a:spcBef>
              <a:spcAft>
                <a:spcPts val="0"/>
              </a:spcAft>
              <a:buClr>
                <a:schemeClr val="dk1"/>
              </a:buClr>
              <a:buSzPts val="1050"/>
              <a:buFont typeface="Arial"/>
              <a:buChar char="•"/>
            </a:pPr>
            <a:r>
              <a:rPr lang="en-US" sz="1050">
                <a:solidFill>
                  <a:schemeClr val="dk1"/>
                </a:solidFill>
                <a:latin typeface="Calibri"/>
                <a:ea typeface="Calibri"/>
                <a:cs typeface="Calibri"/>
                <a:sym typeface="Calibri"/>
              </a:rPr>
              <a:t>plans to study full time.</a:t>
            </a:r>
            <a:endParaRPr/>
          </a:p>
          <a:p>
            <a:pPr marL="635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spcBef>
                <a:spcPts val="0"/>
              </a:spcBef>
              <a:spcAft>
                <a:spcPts val="0"/>
              </a:spcAft>
              <a:buNone/>
            </a:pPr>
            <a:r>
              <a:rPr lang="en-US" sz="1050">
                <a:solidFill>
                  <a:schemeClr val="dk1"/>
                </a:solidFill>
                <a:latin typeface="Calibri"/>
                <a:ea typeface="Calibri"/>
                <a:cs typeface="Calibri"/>
                <a:sym typeface="Calibri"/>
              </a:rPr>
              <a:t>This diagram outlines the sequence of classes that would accomplish this.</a:t>
            </a:r>
            <a:endParaRPr/>
          </a:p>
        </p:txBody>
      </p:sp>
      <p:sp>
        <p:nvSpPr>
          <p:cNvPr id="295" name="Google Shape;295;p5"/>
          <p:cNvSpPr/>
          <p:nvPr/>
        </p:nvSpPr>
        <p:spPr>
          <a:xfrm>
            <a:off x="556908" y="5697058"/>
            <a:ext cx="1643668"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Effective Fall 2021</a:t>
            </a:r>
            <a:endParaRPr/>
          </a:p>
        </p:txBody>
      </p:sp>
      <p:sp>
        <p:nvSpPr>
          <p:cNvPr id="296" name="Google Shape;296;p5"/>
          <p:cNvSpPr/>
          <p:nvPr/>
        </p:nvSpPr>
        <p:spPr>
          <a:xfrm>
            <a:off x="3290931" y="4213239"/>
            <a:ext cx="1153060"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VF801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297" name="Google Shape;297;p5"/>
          <p:cNvSpPr/>
          <p:nvPr/>
        </p:nvSpPr>
        <p:spPr>
          <a:xfrm>
            <a:off x="4532671" y="4869443"/>
            <a:ext cx="115560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VF802</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 (1 unit)</a:t>
            </a:r>
            <a:endParaRPr/>
          </a:p>
        </p:txBody>
      </p:sp>
      <p:sp>
        <p:nvSpPr>
          <p:cNvPr id="298" name="Google Shape;298;p5"/>
          <p:cNvSpPr/>
          <p:nvPr/>
        </p:nvSpPr>
        <p:spPr>
          <a:xfrm>
            <a:off x="5786750" y="3989815"/>
            <a:ext cx="116032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VF803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299" name="Google Shape;299;p5"/>
          <p:cNvSpPr txBox="1"/>
          <p:nvPr/>
        </p:nvSpPr>
        <p:spPr>
          <a:xfrm>
            <a:off x="1898792" y="4739681"/>
            <a:ext cx="1060764" cy="400110"/>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latin typeface="Calibri"/>
                <a:ea typeface="Calibri"/>
                <a:cs typeface="Calibri"/>
                <a:sym typeface="Calibri"/>
              </a:rPr>
              <a:t>Vocation and Formation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
          <p:cNvSpPr txBox="1">
            <a:spLocks noGrp="1"/>
          </p:cNvSpPr>
          <p:nvPr>
            <p:ph type="title"/>
          </p:nvPr>
        </p:nvSpPr>
        <p:spPr>
          <a:xfrm>
            <a:off x="0" y="375248"/>
            <a:ext cx="8913813" cy="9144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Calibri"/>
              <a:buNone/>
            </a:pPr>
            <a:r>
              <a:rPr lang="en-US" sz="2800" b="1" i="1"/>
              <a:t>The THM ICS Program: Five Quarters</a:t>
            </a:r>
            <a:endParaRPr/>
          </a:p>
        </p:txBody>
      </p:sp>
      <p:sp>
        <p:nvSpPr>
          <p:cNvPr id="305" name="Google Shape;305;p6"/>
          <p:cNvSpPr/>
          <p:nvPr/>
        </p:nvSpPr>
        <p:spPr>
          <a:xfrm>
            <a:off x="3048076" y="1691281"/>
            <a:ext cx="1188720" cy="453954"/>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Fall</a:t>
            </a:r>
            <a:endParaRPr/>
          </a:p>
        </p:txBody>
      </p:sp>
      <p:sp>
        <p:nvSpPr>
          <p:cNvPr id="306" name="Google Shape;306;p6"/>
          <p:cNvSpPr/>
          <p:nvPr/>
        </p:nvSpPr>
        <p:spPr>
          <a:xfrm>
            <a:off x="4258442"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Winter</a:t>
            </a:r>
            <a:endParaRPr/>
          </a:p>
        </p:txBody>
      </p:sp>
      <p:sp>
        <p:nvSpPr>
          <p:cNvPr id="307" name="Google Shape;307;p6"/>
          <p:cNvSpPr/>
          <p:nvPr/>
        </p:nvSpPr>
        <p:spPr>
          <a:xfrm>
            <a:off x="5462329" y="1691281"/>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Spring</a:t>
            </a:r>
            <a:endParaRPr/>
          </a:p>
        </p:txBody>
      </p:sp>
      <p:sp>
        <p:nvSpPr>
          <p:cNvPr id="308" name="Google Shape;308;p6"/>
          <p:cNvSpPr/>
          <p:nvPr/>
        </p:nvSpPr>
        <p:spPr>
          <a:xfrm>
            <a:off x="6667999" y="1700463"/>
            <a:ext cx="1188720" cy="47603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Summer</a:t>
            </a:r>
            <a:endParaRPr/>
          </a:p>
        </p:txBody>
      </p:sp>
      <p:grpSp>
        <p:nvGrpSpPr>
          <p:cNvPr id="309" name="Google Shape;309;p6"/>
          <p:cNvGrpSpPr/>
          <p:nvPr/>
        </p:nvGrpSpPr>
        <p:grpSpPr>
          <a:xfrm>
            <a:off x="3063468" y="2166124"/>
            <a:ext cx="1153110" cy="996361"/>
            <a:chOff x="1864850" y="2643188"/>
            <a:chExt cx="1153110" cy="996361"/>
          </a:xfrm>
        </p:grpSpPr>
        <p:sp>
          <p:nvSpPr>
            <p:cNvPr id="310" name="Google Shape;310;p6"/>
            <p:cNvSpPr/>
            <p:nvPr/>
          </p:nvSpPr>
          <p:spPr>
            <a:xfrm>
              <a:off x="1864850" y="2643188"/>
              <a:ext cx="1153110" cy="987425"/>
            </a:xfrm>
            <a:prstGeom prst="rect">
              <a:avLst/>
            </a:prstGeom>
            <a:solidFill>
              <a:schemeClr val="accent4"/>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Advanced</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11" name="Google Shape;311;p6"/>
            <p:cNvSpPr txBox="1"/>
            <p:nvPr/>
          </p:nvSpPr>
          <p:spPr>
            <a:xfrm>
              <a:off x="2507173" y="3395074"/>
              <a:ext cx="504825" cy="2444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MI803</a:t>
              </a:r>
              <a:endParaRPr/>
            </a:p>
          </p:txBody>
        </p:sp>
      </p:grpSp>
      <p:grpSp>
        <p:nvGrpSpPr>
          <p:cNvPr id="312" name="Google Shape;312;p6"/>
          <p:cNvGrpSpPr/>
          <p:nvPr/>
        </p:nvGrpSpPr>
        <p:grpSpPr>
          <a:xfrm>
            <a:off x="5462329" y="2201603"/>
            <a:ext cx="1285779" cy="805273"/>
            <a:chOff x="3683193" y="3762375"/>
            <a:chExt cx="1285779" cy="805273"/>
          </a:xfrm>
        </p:grpSpPr>
        <p:sp>
          <p:nvSpPr>
            <p:cNvPr id="313" name="Google Shape;313;p6"/>
            <p:cNvSpPr/>
            <p:nvPr/>
          </p:nvSpPr>
          <p:spPr>
            <a:xfrm>
              <a:off x="3683193" y="3762375"/>
              <a:ext cx="1205669" cy="787400"/>
            </a:xfrm>
            <a:prstGeom prst="rect">
              <a:avLst/>
            </a:prstGeom>
            <a:solidFill>
              <a:schemeClr val="accent2"/>
            </a:solidFill>
            <a:ln w="5715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a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14" name="Google Shape;314;p6"/>
            <p:cNvSpPr txBox="1"/>
            <p:nvPr/>
          </p:nvSpPr>
          <p:spPr>
            <a:xfrm>
              <a:off x="4351494" y="4321427"/>
              <a:ext cx="617478"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MI804B</a:t>
              </a:r>
              <a:endParaRPr/>
            </a:p>
          </p:txBody>
        </p:sp>
      </p:grpSp>
      <p:grpSp>
        <p:nvGrpSpPr>
          <p:cNvPr id="315" name="Google Shape;315;p6"/>
          <p:cNvGrpSpPr/>
          <p:nvPr/>
        </p:nvGrpSpPr>
        <p:grpSpPr>
          <a:xfrm>
            <a:off x="3063468" y="3153549"/>
            <a:ext cx="1153109" cy="856536"/>
            <a:chOff x="1370650" y="3705915"/>
            <a:chExt cx="1153109" cy="856536"/>
          </a:xfrm>
        </p:grpSpPr>
        <p:sp>
          <p:nvSpPr>
            <p:cNvPr id="316" name="Google Shape;316;p6"/>
            <p:cNvSpPr/>
            <p:nvPr/>
          </p:nvSpPr>
          <p:spPr>
            <a:xfrm>
              <a:off x="1370650" y="3705915"/>
              <a:ext cx="1153109" cy="843860"/>
            </a:xfrm>
            <a:prstGeom prst="rect">
              <a:avLst/>
            </a:prstGeom>
            <a:solidFill>
              <a:schemeClr val="accent2"/>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17" name="Google Shape;317;p6"/>
            <p:cNvSpPr txBox="1"/>
            <p:nvPr/>
          </p:nvSpPr>
          <p:spPr>
            <a:xfrm>
              <a:off x="1924133" y="4316230"/>
              <a:ext cx="593432"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MI804A</a:t>
              </a:r>
              <a:endParaRPr/>
            </a:p>
          </p:txBody>
        </p:sp>
      </p:grpSp>
      <p:sp>
        <p:nvSpPr>
          <p:cNvPr id="318" name="Google Shape;318;p6"/>
          <p:cNvSpPr/>
          <p:nvPr/>
        </p:nvSpPr>
        <p:spPr>
          <a:xfrm>
            <a:off x="5425514" y="3020252"/>
            <a:ext cx="1263441" cy="1064296"/>
          </a:xfrm>
          <a:prstGeom prst="rect">
            <a:avLst/>
          </a:prstGeom>
          <a:solidFill>
            <a:srgbClr val="C5D8F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500-level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“methods” course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(4 units)</a:t>
            </a:r>
            <a:endParaRPr/>
          </a:p>
        </p:txBody>
      </p:sp>
      <p:sp>
        <p:nvSpPr>
          <p:cNvPr id="319" name="Google Shape;319;p6"/>
          <p:cNvSpPr/>
          <p:nvPr/>
        </p:nvSpPr>
        <p:spPr>
          <a:xfrm>
            <a:off x="4236795" y="2162839"/>
            <a:ext cx="1188720" cy="1449807"/>
          </a:xfrm>
          <a:prstGeom prst="rect">
            <a:avLst/>
          </a:prstGeom>
          <a:solidFill>
            <a:srgbClr val="C5D8F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2 x 500-level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courses</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(8 units)</a:t>
            </a:r>
            <a:endParaRPr/>
          </a:p>
        </p:txBody>
      </p:sp>
      <p:grpSp>
        <p:nvGrpSpPr>
          <p:cNvPr id="320" name="Google Shape;320;p6"/>
          <p:cNvGrpSpPr/>
          <p:nvPr/>
        </p:nvGrpSpPr>
        <p:grpSpPr>
          <a:xfrm>
            <a:off x="7871528" y="1826083"/>
            <a:ext cx="1162539" cy="1176388"/>
            <a:chOff x="5075723" y="5131911"/>
            <a:chExt cx="1162539" cy="1176584"/>
          </a:xfrm>
        </p:grpSpPr>
        <p:sp>
          <p:nvSpPr>
            <p:cNvPr id="321" name="Google Shape;321;p6"/>
            <p:cNvSpPr/>
            <p:nvPr/>
          </p:nvSpPr>
          <p:spPr>
            <a:xfrm>
              <a:off x="5075723" y="5501306"/>
              <a:ext cx="1162539" cy="807189"/>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(8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22" name="Google Shape;322;p6"/>
            <p:cNvSpPr txBox="1"/>
            <p:nvPr/>
          </p:nvSpPr>
          <p:spPr>
            <a:xfrm>
              <a:off x="5845735" y="5131911"/>
              <a:ext cx="184730" cy="2382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1000">
                <a:solidFill>
                  <a:schemeClr val="dk1"/>
                </a:solidFill>
                <a:latin typeface="Calibri"/>
                <a:ea typeface="Calibri"/>
                <a:cs typeface="Calibri"/>
                <a:sym typeface="Calibri"/>
              </a:endParaRPr>
            </a:p>
          </p:txBody>
        </p:sp>
      </p:grpSp>
      <p:grpSp>
        <p:nvGrpSpPr>
          <p:cNvPr id="323" name="Google Shape;323;p6"/>
          <p:cNvGrpSpPr/>
          <p:nvPr/>
        </p:nvGrpSpPr>
        <p:grpSpPr>
          <a:xfrm>
            <a:off x="6694177" y="2194754"/>
            <a:ext cx="1234716" cy="807055"/>
            <a:chOff x="3877076" y="1500264"/>
            <a:chExt cx="1051650" cy="1557117"/>
          </a:xfrm>
        </p:grpSpPr>
        <p:sp>
          <p:nvSpPr>
            <p:cNvPr id="324" name="Google Shape;324;p6"/>
            <p:cNvSpPr/>
            <p:nvPr/>
          </p:nvSpPr>
          <p:spPr>
            <a:xfrm>
              <a:off x="3877076" y="1500264"/>
              <a:ext cx="990174" cy="1557117"/>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 Design</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(4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25" name="Google Shape;325;p6"/>
            <p:cNvSpPr txBox="1"/>
            <p:nvPr/>
          </p:nvSpPr>
          <p:spPr>
            <a:xfrm>
              <a:off x="4372163" y="2633754"/>
              <a:ext cx="556563" cy="2806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MI807</a:t>
              </a:r>
              <a:endParaRPr/>
            </a:p>
          </p:txBody>
        </p:sp>
      </p:grpSp>
      <p:sp>
        <p:nvSpPr>
          <p:cNvPr id="326" name="Google Shape;326;p6"/>
          <p:cNvSpPr txBox="1"/>
          <p:nvPr/>
        </p:nvSpPr>
        <p:spPr>
          <a:xfrm>
            <a:off x="108451" y="1691281"/>
            <a:ext cx="1644316" cy="2677656"/>
          </a:xfrm>
          <a:prstGeom prst="rect">
            <a:avLst/>
          </a:prstGeom>
          <a:solidFill>
            <a:schemeClr val="accent6"/>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50">
                <a:solidFill>
                  <a:schemeClr val="dk1"/>
                </a:solidFill>
                <a:latin typeface="Calibri"/>
                <a:ea typeface="Calibri"/>
                <a:cs typeface="Calibri"/>
                <a:sym typeface="Calibri"/>
              </a:rPr>
              <a:t>The ThM ICS can only be completed in four quarters if a student:</a:t>
            </a:r>
            <a:endParaRPr/>
          </a:p>
          <a:p>
            <a:pPr marL="0" marR="0" lvl="0" indent="0" algn="l" rtl="0">
              <a:spcBef>
                <a:spcPts val="0"/>
              </a:spcBef>
              <a:spcAft>
                <a:spcPts val="0"/>
              </a:spcAft>
              <a:buNone/>
            </a:pPr>
            <a:r>
              <a:rPr lang="en-US" sz="1050">
                <a:solidFill>
                  <a:schemeClr val="dk1"/>
                </a:solidFill>
                <a:latin typeface="Calibri"/>
                <a:ea typeface="Calibri"/>
                <a:cs typeface="Calibri"/>
                <a:sym typeface="Calibri"/>
              </a:rPr>
              <a:t> </a:t>
            </a:r>
            <a:endParaRPr/>
          </a:p>
          <a:p>
            <a:pPr marL="115888" marR="0" lvl="0" indent="-109538" algn="l" rtl="0">
              <a:spcBef>
                <a:spcPts val="0"/>
              </a:spcBef>
              <a:spcAft>
                <a:spcPts val="0"/>
              </a:spcAft>
              <a:buClr>
                <a:schemeClr val="dk1"/>
              </a:buClr>
              <a:buSzPts val="1050"/>
              <a:buFont typeface="Arial"/>
              <a:buChar char="•"/>
            </a:pPr>
            <a:r>
              <a:rPr lang="en-US" sz="1050">
                <a:solidFill>
                  <a:schemeClr val="dk1"/>
                </a:solidFill>
                <a:latin typeface="Calibri"/>
                <a:ea typeface="Calibri"/>
                <a:cs typeface="Calibri"/>
                <a:sym typeface="Calibri"/>
              </a:rPr>
              <a:t>has already completed at least 12 units of graduate level missiology, </a:t>
            </a:r>
            <a:endParaRPr/>
          </a:p>
          <a:p>
            <a:pPr marL="115888" marR="0" lvl="0" indent="-109538" algn="l" rtl="0">
              <a:spcBef>
                <a:spcPts val="0"/>
              </a:spcBef>
              <a:spcAft>
                <a:spcPts val="0"/>
              </a:spcAft>
              <a:buClr>
                <a:schemeClr val="dk1"/>
              </a:buClr>
              <a:buSzPts val="1050"/>
              <a:buFont typeface="Arial"/>
              <a:buChar char="•"/>
            </a:pPr>
            <a:r>
              <a:rPr lang="en-US" sz="1050">
                <a:solidFill>
                  <a:schemeClr val="dk1"/>
                </a:solidFill>
                <a:latin typeface="Calibri"/>
                <a:ea typeface="Calibri"/>
                <a:cs typeface="Calibri"/>
                <a:sym typeface="Calibri"/>
              </a:rPr>
              <a:t>plans to study full time.</a:t>
            </a:r>
            <a:endParaRPr/>
          </a:p>
          <a:p>
            <a:pPr marL="635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spcBef>
                <a:spcPts val="0"/>
              </a:spcBef>
              <a:spcAft>
                <a:spcPts val="0"/>
              </a:spcAft>
              <a:buNone/>
            </a:pPr>
            <a:r>
              <a:rPr lang="en-US" sz="1050">
                <a:solidFill>
                  <a:schemeClr val="dk1"/>
                </a:solidFill>
                <a:latin typeface="Calibri"/>
                <a:ea typeface="Calibri"/>
                <a:cs typeface="Calibri"/>
                <a:sym typeface="Calibri"/>
              </a:rPr>
              <a:t>This diagram outlines the sequence of classes that would accomplish this.</a:t>
            </a:r>
            <a:endParaRPr/>
          </a:p>
        </p:txBody>
      </p:sp>
      <p:sp>
        <p:nvSpPr>
          <p:cNvPr id="327" name="Google Shape;327;p6"/>
          <p:cNvSpPr/>
          <p:nvPr/>
        </p:nvSpPr>
        <p:spPr>
          <a:xfrm>
            <a:off x="3063468" y="4047892"/>
            <a:ext cx="1127375"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VF801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328" name="Google Shape;328;p6"/>
          <p:cNvSpPr/>
          <p:nvPr/>
        </p:nvSpPr>
        <p:spPr>
          <a:xfrm>
            <a:off x="4258441" y="3616641"/>
            <a:ext cx="1145970" cy="414946"/>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VF802</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 (1 unit)</a:t>
            </a:r>
            <a:endParaRPr/>
          </a:p>
        </p:txBody>
      </p:sp>
      <p:sp>
        <p:nvSpPr>
          <p:cNvPr id="329" name="Google Shape;329;p6"/>
          <p:cNvSpPr/>
          <p:nvPr/>
        </p:nvSpPr>
        <p:spPr>
          <a:xfrm>
            <a:off x="5425516" y="4120113"/>
            <a:ext cx="124248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VF803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330" name="Google Shape;330;p6"/>
          <p:cNvSpPr/>
          <p:nvPr/>
        </p:nvSpPr>
        <p:spPr>
          <a:xfrm>
            <a:off x="7871528" y="1700464"/>
            <a:ext cx="1164021" cy="476029"/>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Fall</a:t>
            </a:r>
            <a:endParaRPr/>
          </a:p>
        </p:txBody>
      </p:sp>
      <p:sp>
        <p:nvSpPr>
          <p:cNvPr id="331" name="Google Shape;331;p6"/>
          <p:cNvSpPr/>
          <p:nvPr/>
        </p:nvSpPr>
        <p:spPr>
          <a:xfrm>
            <a:off x="791330" y="5836712"/>
            <a:ext cx="163784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Effective Fall 2021</a:t>
            </a:r>
            <a:endParaRPr/>
          </a:p>
        </p:txBody>
      </p:sp>
      <p:sp>
        <p:nvSpPr>
          <p:cNvPr id="332" name="Google Shape;332;p6"/>
          <p:cNvSpPr txBox="1"/>
          <p:nvPr/>
        </p:nvSpPr>
        <p:spPr>
          <a:xfrm>
            <a:off x="2006871" y="2269522"/>
            <a:ext cx="914032" cy="40011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Coursework</a:t>
            </a:r>
            <a:endParaRPr/>
          </a:p>
        </p:txBody>
      </p:sp>
      <p:sp>
        <p:nvSpPr>
          <p:cNvPr id="333" name="Google Shape;333;p6"/>
          <p:cNvSpPr txBox="1"/>
          <p:nvPr/>
        </p:nvSpPr>
        <p:spPr>
          <a:xfrm>
            <a:off x="1932661" y="2927709"/>
            <a:ext cx="1050288" cy="400110"/>
          </a:xfrm>
          <a:prstGeom prst="rect">
            <a:avLst/>
          </a:prstGeom>
          <a:solidFill>
            <a:schemeClr val="accen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Thinking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Missiologically</a:t>
            </a:r>
            <a:endParaRPr/>
          </a:p>
        </p:txBody>
      </p:sp>
      <p:sp>
        <p:nvSpPr>
          <p:cNvPr id="334" name="Google Shape;334;p6"/>
          <p:cNvSpPr txBox="1"/>
          <p:nvPr/>
        </p:nvSpPr>
        <p:spPr>
          <a:xfrm>
            <a:off x="2194752" y="3581089"/>
            <a:ext cx="526106" cy="246221"/>
          </a:xfrm>
          <a:prstGeom prst="rect">
            <a:avLst/>
          </a:prstGeom>
          <a:solidFill>
            <a:schemeClr val="accent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a:t>
            </a:r>
            <a:endParaRPr/>
          </a:p>
        </p:txBody>
      </p:sp>
      <p:sp>
        <p:nvSpPr>
          <p:cNvPr id="335" name="Google Shape;335;p6"/>
          <p:cNvSpPr txBox="1"/>
          <p:nvPr/>
        </p:nvSpPr>
        <p:spPr>
          <a:xfrm>
            <a:off x="1898792" y="4075540"/>
            <a:ext cx="1098378" cy="400110"/>
          </a:xfrm>
          <a:prstGeom prst="rect">
            <a:avLst/>
          </a:prstGeom>
          <a:solidFill>
            <a:schemeClr val="l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Specialization/</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Electives</a:t>
            </a:r>
            <a:endParaRPr/>
          </a:p>
        </p:txBody>
      </p:sp>
      <p:sp>
        <p:nvSpPr>
          <p:cNvPr id="336" name="Google Shape;336;p6"/>
          <p:cNvSpPr txBox="1"/>
          <p:nvPr/>
        </p:nvSpPr>
        <p:spPr>
          <a:xfrm>
            <a:off x="1898792" y="4739681"/>
            <a:ext cx="1060764" cy="400110"/>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latin typeface="Calibri"/>
                <a:ea typeface="Calibri"/>
                <a:cs typeface="Calibri"/>
                <a:sym typeface="Calibri"/>
              </a:rPr>
              <a:t>Vocation and Formation</a:t>
            </a:r>
            <a:endParaRPr/>
          </a:p>
        </p:txBody>
      </p:sp>
      <p:sp>
        <p:nvSpPr>
          <p:cNvPr id="337" name="Google Shape;337;p6"/>
          <p:cNvSpPr txBox="1"/>
          <p:nvPr/>
        </p:nvSpPr>
        <p:spPr>
          <a:xfrm>
            <a:off x="7080513" y="4269317"/>
            <a:ext cx="1644316" cy="577081"/>
          </a:xfrm>
          <a:prstGeom prst="rect">
            <a:avLst/>
          </a:prstGeom>
          <a:solidFill>
            <a:schemeClr val="accent6"/>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50">
                <a:solidFill>
                  <a:schemeClr val="dk1"/>
                </a:solidFill>
                <a:latin typeface="Calibri"/>
                <a:ea typeface="Calibri"/>
                <a:cs typeface="Calibri"/>
                <a:sym typeface="Calibri"/>
              </a:rPr>
              <a:t>For a US student, the ThM ICS can also be completed part-time in nine quarters.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5"/>
          <p:cNvSpPr txBox="1">
            <a:spLocks noGrp="1"/>
          </p:cNvSpPr>
          <p:nvPr>
            <p:ph type="title"/>
          </p:nvPr>
        </p:nvSpPr>
        <p:spPr>
          <a:xfrm>
            <a:off x="0" y="375248"/>
            <a:ext cx="8913813" cy="9144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Calibri"/>
              <a:buNone/>
            </a:pPr>
            <a:r>
              <a:rPr lang="en-US" sz="2800" b="1" i="1" dirty="0"/>
              <a:t>The THM ICS Program: Half Time</a:t>
            </a:r>
            <a:endParaRPr dirty="0"/>
          </a:p>
        </p:txBody>
      </p:sp>
      <p:sp>
        <p:nvSpPr>
          <p:cNvPr id="268" name="Google Shape;268;p5"/>
          <p:cNvSpPr/>
          <p:nvPr/>
        </p:nvSpPr>
        <p:spPr>
          <a:xfrm>
            <a:off x="32549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chemeClr val="dk1"/>
                </a:solidFill>
                <a:latin typeface="Calibri"/>
                <a:ea typeface="Calibri"/>
                <a:cs typeface="Calibri"/>
                <a:sym typeface="Calibri"/>
              </a:rPr>
              <a:t>Fall</a:t>
            </a:r>
            <a:endParaRPr dirty="0"/>
          </a:p>
        </p:txBody>
      </p:sp>
      <p:sp>
        <p:nvSpPr>
          <p:cNvPr id="269" name="Google Shape;269;p5"/>
          <p:cNvSpPr/>
          <p:nvPr/>
        </p:nvSpPr>
        <p:spPr>
          <a:xfrm>
            <a:off x="44995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chemeClr val="dk1"/>
                </a:solidFill>
                <a:latin typeface="Calibri"/>
                <a:ea typeface="Calibri"/>
                <a:cs typeface="Calibri"/>
                <a:sym typeface="Calibri"/>
              </a:rPr>
              <a:t>Winter</a:t>
            </a:r>
            <a:endParaRPr dirty="0"/>
          </a:p>
        </p:txBody>
      </p:sp>
      <p:sp>
        <p:nvSpPr>
          <p:cNvPr id="270" name="Google Shape;270;p5"/>
          <p:cNvSpPr/>
          <p:nvPr/>
        </p:nvSpPr>
        <p:spPr>
          <a:xfrm>
            <a:off x="57441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Spring</a:t>
            </a:r>
            <a:endParaRPr/>
          </a:p>
        </p:txBody>
      </p:sp>
      <p:sp>
        <p:nvSpPr>
          <p:cNvPr id="271" name="Google Shape;271;p5"/>
          <p:cNvSpPr/>
          <p:nvPr/>
        </p:nvSpPr>
        <p:spPr>
          <a:xfrm>
            <a:off x="698875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Summer</a:t>
            </a:r>
            <a:endParaRPr/>
          </a:p>
        </p:txBody>
      </p:sp>
      <p:grpSp>
        <p:nvGrpSpPr>
          <p:cNvPr id="272" name="Google Shape;272;p5"/>
          <p:cNvGrpSpPr/>
          <p:nvPr/>
        </p:nvGrpSpPr>
        <p:grpSpPr>
          <a:xfrm>
            <a:off x="3286883" y="2288038"/>
            <a:ext cx="1167618" cy="1070774"/>
            <a:chOff x="1744596" y="2582434"/>
            <a:chExt cx="1167618" cy="1070774"/>
          </a:xfrm>
        </p:grpSpPr>
        <p:sp>
          <p:nvSpPr>
            <p:cNvPr id="273" name="Google Shape;273;p5"/>
            <p:cNvSpPr/>
            <p:nvPr/>
          </p:nvSpPr>
          <p:spPr>
            <a:xfrm>
              <a:off x="1744596" y="2582434"/>
              <a:ext cx="1153060" cy="1061623"/>
            </a:xfrm>
            <a:prstGeom prst="rect">
              <a:avLst/>
            </a:prstGeom>
            <a:solidFill>
              <a:schemeClr val="accent4"/>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Advanced</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Missiological</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Research</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(3 units)</a:t>
              </a:r>
              <a:endParaRPr dirty="0"/>
            </a:p>
            <a:p>
              <a:pPr marL="0" marR="0" lvl="0" indent="0" algn="ctr" rtl="0">
                <a:spcBef>
                  <a:spcPts val="0"/>
                </a:spcBef>
                <a:spcAft>
                  <a:spcPts val="0"/>
                </a:spcAft>
                <a:buNone/>
              </a:pPr>
              <a:endParaRPr sz="1000" b="1" dirty="0">
                <a:solidFill>
                  <a:schemeClr val="dk1"/>
                </a:solidFill>
                <a:latin typeface="Calibri"/>
                <a:ea typeface="Calibri"/>
                <a:cs typeface="Calibri"/>
                <a:sym typeface="Calibri"/>
              </a:endParaRPr>
            </a:p>
          </p:txBody>
        </p:sp>
        <p:sp>
          <p:nvSpPr>
            <p:cNvPr id="274" name="Google Shape;274;p5"/>
            <p:cNvSpPr txBox="1"/>
            <p:nvPr/>
          </p:nvSpPr>
          <p:spPr>
            <a:xfrm>
              <a:off x="2284921" y="3407027"/>
              <a:ext cx="627293" cy="24618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MI803</a:t>
              </a:r>
              <a:endParaRPr dirty="0"/>
            </a:p>
          </p:txBody>
        </p:sp>
      </p:grpSp>
      <p:grpSp>
        <p:nvGrpSpPr>
          <p:cNvPr id="275" name="Google Shape;275;p5"/>
          <p:cNvGrpSpPr/>
          <p:nvPr/>
        </p:nvGrpSpPr>
        <p:grpSpPr>
          <a:xfrm>
            <a:off x="5757943" y="2325120"/>
            <a:ext cx="1221324" cy="1058472"/>
            <a:chOff x="3749639" y="3801246"/>
            <a:chExt cx="1221324" cy="1058472"/>
          </a:xfrm>
        </p:grpSpPr>
        <p:sp>
          <p:nvSpPr>
            <p:cNvPr id="276" name="Google Shape;276;p5"/>
            <p:cNvSpPr/>
            <p:nvPr/>
          </p:nvSpPr>
          <p:spPr>
            <a:xfrm>
              <a:off x="3749639" y="3801246"/>
              <a:ext cx="1188720" cy="1058472"/>
            </a:xfrm>
            <a:prstGeom prst="rect">
              <a:avLst/>
            </a:prstGeom>
            <a:solidFill>
              <a:schemeClr val="accent2"/>
            </a:solidFill>
            <a:ln w="5715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Missiology</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as a Discipline</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(3 Units)</a:t>
              </a:r>
              <a:endParaRPr dirty="0"/>
            </a:p>
            <a:p>
              <a:pPr marL="0" marR="0" lvl="0" indent="0" algn="ctr" rtl="0">
                <a:spcBef>
                  <a:spcPts val="0"/>
                </a:spcBef>
                <a:spcAft>
                  <a:spcPts val="0"/>
                </a:spcAft>
                <a:buNone/>
              </a:pPr>
              <a:endParaRPr sz="1000" b="1" dirty="0">
                <a:solidFill>
                  <a:schemeClr val="dk1"/>
                </a:solidFill>
                <a:latin typeface="Calibri"/>
                <a:ea typeface="Calibri"/>
                <a:cs typeface="Calibri"/>
                <a:sym typeface="Calibri"/>
              </a:endParaRPr>
            </a:p>
          </p:txBody>
        </p:sp>
        <p:sp>
          <p:nvSpPr>
            <p:cNvPr id="277" name="Google Shape;277;p5"/>
            <p:cNvSpPr txBox="1"/>
            <p:nvPr/>
          </p:nvSpPr>
          <p:spPr>
            <a:xfrm>
              <a:off x="4353485" y="4535133"/>
              <a:ext cx="617478"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MI804B</a:t>
              </a:r>
              <a:endParaRPr dirty="0"/>
            </a:p>
          </p:txBody>
        </p:sp>
      </p:grpSp>
      <p:grpSp>
        <p:nvGrpSpPr>
          <p:cNvPr id="278" name="Google Shape;278;p5"/>
          <p:cNvGrpSpPr/>
          <p:nvPr/>
        </p:nvGrpSpPr>
        <p:grpSpPr>
          <a:xfrm>
            <a:off x="3267580" y="4357370"/>
            <a:ext cx="1153060" cy="787400"/>
            <a:chOff x="1301108" y="3577080"/>
            <a:chExt cx="1153060" cy="787400"/>
          </a:xfrm>
        </p:grpSpPr>
        <p:sp>
          <p:nvSpPr>
            <p:cNvPr id="279" name="Google Shape;279;p5"/>
            <p:cNvSpPr/>
            <p:nvPr/>
          </p:nvSpPr>
          <p:spPr>
            <a:xfrm>
              <a:off x="1301108" y="3577080"/>
              <a:ext cx="1153060" cy="787400"/>
            </a:xfrm>
            <a:prstGeom prst="rect">
              <a:avLst/>
            </a:prstGeom>
            <a:solidFill>
              <a:schemeClr val="accent2"/>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Missiology</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As Discipline</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(3 Units)</a:t>
              </a:r>
              <a:endParaRPr dirty="0"/>
            </a:p>
            <a:p>
              <a:pPr marL="0" marR="0" lvl="0" indent="0" algn="ctr" rtl="0">
                <a:spcBef>
                  <a:spcPts val="0"/>
                </a:spcBef>
                <a:spcAft>
                  <a:spcPts val="0"/>
                </a:spcAft>
                <a:buNone/>
              </a:pPr>
              <a:endParaRPr sz="1000" b="1" dirty="0">
                <a:solidFill>
                  <a:schemeClr val="dk1"/>
                </a:solidFill>
                <a:latin typeface="Calibri"/>
                <a:ea typeface="Calibri"/>
                <a:cs typeface="Calibri"/>
                <a:sym typeface="Calibri"/>
              </a:endParaRPr>
            </a:p>
          </p:txBody>
        </p:sp>
        <p:sp>
          <p:nvSpPr>
            <p:cNvPr id="280" name="Google Shape;280;p5"/>
            <p:cNvSpPr txBox="1"/>
            <p:nvPr/>
          </p:nvSpPr>
          <p:spPr>
            <a:xfrm>
              <a:off x="1860736" y="4118259"/>
              <a:ext cx="593432"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MI804A</a:t>
              </a:r>
              <a:endParaRPr dirty="0"/>
            </a:p>
          </p:txBody>
        </p:sp>
      </p:grpSp>
      <p:sp>
        <p:nvSpPr>
          <p:cNvPr id="281" name="Google Shape;281;p5"/>
          <p:cNvSpPr/>
          <p:nvPr/>
        </p:nvSpPr>
        <p:spPr>
          <a:xfrm>
            <a:off x="6988753" y="2296351"/>
            <a:ext cx="1188720" cy="850183"/>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500-level</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“methods” course</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(4 units)</a:t>
            </a:r>
            <a:endParaRPr dirty="0"/>
          </a:p>
        </p:txBody>
      </p:sp>
      <p:sp>
        <p:nvSpPr>
          <p:cNvPr id="282" name="Google Shape;282;p5"/>
          <p:cNvSpPr/>
          <p:nvPr/>
        </p:nvSpPr>
        <p:spPr>
          <a:xfrm>
            <a:off x="4509711" y="2286250"/>
            <a:ext cx="1188718" cy="1061622"/>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500-level </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course</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(4 units)</a:t>
            </a:r>
            <a:endParaRPr dirty="0"/>
          </a:p>
        </p:txBody>
      </p:sp>
      <p:grpSp>
        <p:nvGrpSpPr>
          <p:cNvPr id="283" name="Google Shape;283;p5"/>
          <p:cNvGrpSpPr/>
          <p:nvPr/>
        </p:nvGrpSpPr>
        <p:grpSpPr>
          <a:xfrm>
            <a:off x="5772551" y="4352316"/>
            <a:ext cx="2404922" cy="889493"/>
            <a:chOff x="5049040" y="4509504"/>
            <a:chExt cx="1171478" cy="860641"/>
          </a:xfrm>
        </p:grpSpPr>
        <p:sp>
          <p:nvSpPr>
            <p:cNvPr id="284" name="Google Shape;284;p5"/>
            <p:cNvSpPr/>
            <p:nvPr/>
          </p:nvSpPr>
          <p:spPr>
            <a:xfrm>
              <a:off x="5049040" y="4509504"/>
              <a:ext cx="1171478" cy="807189"/>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Thesis</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(8 Units)</a:t>
              </a:r>
              <a:endParaRPr dirty="0"/>
            </a:p>
            <a:p>
              <a:pPr marL="0" marR="0" lvl="0" indent="0" algn="ctr" rtl="0">
                <a:spcBef>
                  <a:spcPts val="0"/>
                </a:spcBef>
                <a:spcAft>
                  <a:spcPts val="0"/>
                </a:spcAft>
                <a:buNone/>
              </a:pPr>
              <a:endParaRPr sz="1000" b="1" dirty="0">
                <a:solidFill>
                  <a:schemeClr val="dk1"/>
                </a:solidFill>
                <a:latin typeface="Calibri"/>
                <a:ea typeface="Calibri"/>
                <a:cs typeface="Calibri"/>
                <a:sym typeface="Calibri"/>
              </a:endParaRPr>
            </a:p>
          </p:txBody>
        </p:sp>
        <p:sp>
          <p:nvSpPr>
            <p:cNvPr id="285" name="Google Shape;285;p5"/>
            <p:cNvSpPr txBox="1"/>
            <p:nvPr/>
          </p:nvSpPr>
          <p:spPr>
            <a:xfrm>
              <a:off x="5845735" y="5131911"/>
              <a:ext cx="184730" cy="2382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1000">
                <a:solidFill>
                  <a:schemeClr val="dk1"/>
                </a:solidFill>
                <a:latin typeface="Calibri"/>
                <a:ea typeface="Calibri"/>
                <a:cs typeface="Calibri"/>
                <a:sym typeface="Calibri"/>
              </a:endParaRPr>
            </a:p>
          </p:txBody>
        </p:sp>
      </p:grpSp>
      <p:grpSp>
        <p:nvGrpSpPr>
          <p:cNvPr id="291" name="Google Shape;291;p5"/>
          <p:cNvGrpSpPr/>
          <p:nvPr/>
        </p:nvGrpSpPr>
        <p:grpSpPr>
          <a:xfrm>
            <a:off x="4499553" y="4337778"/>
            <a:ext cx="1233444" cy="838798"/>
            <a:chOff x="3900644" y="1225083"/>
            <a:chExt cx="923031" cy="1618361"/>
          </a:xfrm>
        </p:grpSpPr>
        <p:sp>
          <p:nvSpPr>
            <p:cNvPr id="292" name="Google Shape;292;p5"/>
            <p:cNvSpPr/>
            <p:nvPr/>
          </p:nvSpPr>
          <p:spPr>
            <a:xfrm>
              <a:off x="3900644" y="1225083"/>
              <a:ext cx="923031" cy="1618361"/>
            </a:xfrm>
            <a:prstGeom prst="rect">
              <a:avLst/>
            </a:prstGeom>
            <a:solidFill>
              <a:srgbClr val="95B64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Thesis Design</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(4 Units)</a:t>
              </a:r>
              <a:endParaRPr dirty="0"/>
            </a:p>
            <a:p>
              <a:pPr marL="0" marR="0" lvl="0" indent="0" algn="ctr" rtl="0">
                <a:spcBef>
                  <a:spcPts val="0"/>
                </a:spcBef>
                <a:spcAft>
                  <a:spcPts val="0"/>
                </a:spcAft>
                <a:buNone/>
              </a:pPr>
              <a:endParaRPr sz="1000" b="1" dirty="0">
                <a:solidFill>
                  <a:schemeClr val="dk1"/>
                </a:solidFill>
                <a:latin typeface="Calibri"/>
                <a:ea typeface="Calibri"/>
                <a:cs typeface="Calibri"/>
                <a:sym typeface="Calibri"/>
              </a:endParaRPr>
            </a:p>
          </p:txBody>
        </p:sp>
        <p:sp>
          <p:nvSpPr>
            <p:cNvPr id="293" name="Google Shape;293;p5"/>
            <p:cNvSpPr txBox="1"/>
            <p:nvPr/>
          </p:nvSpPr>
          <p:spPr>
            <a:xfrm>
              <a:off x="4036069" y="2279812"/>
              <a:ext cx="556563" cy="2806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MI807</a:t>
              </a:r>
              <a:endParaRPr/>
            </a:p>
          </p:txBody>
        </p:sp>
      </p:grpSp>
      <p:sp>
        <p:nvSpPr>
          <p:cNvPr id="295" name="Google Shape;295;p5"/>
          <p:cNvSpPr/>
          <p:nvPr/>
        </p:nvSpPr>
        <p:spPr>
          <a:xfrm>
            <a:off x="556908" y="5697058"/>
            <a:ext cx="1643668"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Effective Fall 2021</a:t>
            </a:r>
            <a:endParaRPr/>
          </a:p>
        </p:txBody>
      </p:sp>
      <p:sp>
        <p:nvSpPr>
          <p:cNvPr id="296" name="Google Shape;296;p5"/>
          <p:cNvSpPr/>
          <p:nvPr/>
        </p:nvSpPr>
        <p:spPr>
          <a:xfrm>
            <a:off x="3290931" y="3399830"/>
            <a:ext cx="1153060"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VF801 </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(1 unit)</a:t>
            </a:r>
            <a:endParaRPr dirty="0"/>
          </a:p>
        </p:txBody>
      </p:sp>
      <p:sp>
        <p:nvSpPr>
          <p:cNvPr id="297" name="Google Shape;297;p5"/>
          <p:cNvSpPr/>
          <p:nvPr/>
        </p:nvSpPr>
        <p:spPr>
          <a:xfrm>
            <a:off x="4526269" y="3396703"/>
            <a:ext cx="115560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VF802</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 (1 unit)</a:t>
            </a:r>
            <a:endParaRPr dirty="0"/>
          </a:p>
        </p:txBody>
      </p:sp>
      <p:sp>
        <p:nvSpPr>
          <p:cNvPr id="298" name="Google Shape;298;p5"/>
          <p:cNvSpPr/>
          <p:nvPr/>
        </p:nvSpPr>
        <p:spPr>
          <a:xfrm>
            <a:off x="5764149" y="3396703"/>
            <a:ext cx="1182514"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VF803 </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(1 unit)</a:t>
            </a:r>
            <a:endParaRPr dirty="0"/>
          </a:p>
        </p:txBody>
      </p:sp>
      <p:sp>
        <p:nvSpPr>
          <p:cNvPr id="2" name="TextBox 1">
            <a:extLst>
              <a:ext uri="{FF2B5EF4-FFF2-40B4-BE49-F238E27FC236}">
                <a16:creationId xmlns:a16="http://schemas.microsoft.com/office/drawing/2014/main" id="{5A68A8EA-3EEC-8C49-9C16-3FCCCCEF868C}"/>
              </a:ext>
            </a:extLst>
          </p:cNvPr>
          <p:cNvSpPr txBox="1"/>
          <p:nvPr/>
        </p:nvSpPr>
        <p:spPr>
          <a:xfrm>
            <a:off x="682906" y="2286250"/>
            <a:ext cx="891251" cy="338554"/>
          </a:xfrm>
          <a:prstGeom prst="rect">
            <a:avLst/>
          </a:prstGeom>
          <a:noFill/>
        </p:spPr>
        <p:txBody>
          <a:bodyPr wrap="square" rtlCol="0">
            <a:spAutoFit/>
          </a:bodyPr>
          <a:lstStyle/>
          <a:p>
            <a:r>
              <a:rPr lang="en-US" sz="1600" b="1" dirty="0"/>
              <a:t>Year 1</a:t>
            </a:r>
          </a:p>
        </p:txBody>
      </p:sp>
      <p:sp>
        <p:nvSpPr>
          <p:cNvPr id="3" name="TextBox 2">
            <a:extLst>
              <a:ext uri="{FF2B5EF4-FFF2-40B4-BE49-F238E27FC236}">
                <a16:creationId xmlns:a16="http://schemas.microsoft.com/office/drawing/2014/main" id="{D0A2DA6D-59C3-2449-838E-D70371419675}"/>
              </a:ext>
            </a:extLst>
          </p:cNvPr>
          <p:cNvSpPr txBox="1"/>
          <p:nvPr/>
        </p:nvSpPr>
        <p:spPr>
          <a:xfrm>
            <a:off x="682906" y="4335050"/>
            <a:ext cx="982494" cy="338554"/>
          </a:xfrm>
          <a:prstGeom prst="rect">
            <a:avLst/>
          </a:prstGeom>
          <a:noFill/>
        </p:spPr>
        <p:txBody>
          <a:bodyPr wrap="square" rtlCol="0">
            <a:spAutoFit/>
          </a:bodyPr>
          <a:lstStyle/>
          <a:p>
            <a:r>
              <a:rPr lang="en-US" sz="1600" b="1" dirty="0"/>
              <a:t>Year 2</a:t>
            </a:r>
          </a:p>
        </p:txBody>
      </p:sp>
      <p:sp>
        <p:nvSpPr>
          <p:cNvPr id="38" name="Google Shape;282;p5">
            <a:extLst>
              <a:ext uri="{FF2B5EF4-FFF2-40B4-BE49-F238E27FC236}">
                <a16:creationId xmlns:a16="http://schemas.microsoft.com/office/drawing/2014/main" id="{645E2B9A-8214-044B-9A14-D58879EF5476}"/>
              </a:ext>
            </a:extLst>
          </p:cNvPr>
          <p:cNvSpPr/>
          <p:nvPr/>
        </p:nvSpPr>
        <p:spPr>
          <a:xfrm>
            <a:off x="6988753" y="3173483"/>
            <a:ext cx="1188718" cy="766816"/>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500-level </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courses</a:t>
            </a:r>
            <a:endParaRPr dirty="0"/>
          </a:p>
          <a:p>
            <a:pPr marL="0" marR="0" lvl="0" indent="0" algn="ctr" rtl="0">
              <a:spcBef>
                <a:spcPts val="0"/>
              </a:spcBef>
              <a:spcAft>
                <a:spcPts val="0"/>
              </a:spcAft>
              <a:buNone/>
            </a:pPr>
            <a:r>
              <a:rPr lang="en-US" sz="1000" dirty="0">
                <a:solidFill>
                  <a:schemeClr val="dk1"/>
                </a:solidFill>
                <a:latin typeface="Calibri"/>
                <a:ea typeface="Calibri"/>
                <a:cs typeface="Calibri"/>
                <a:sym typeface="Calibri"/>
              </a:rPr>
              <a:t>(4 units)</a:t>
            </a:r>
            <a:endParaRPr dirty="0"/>
          </a:p>
        </p:txBody>
      </p:sp>
    </p:spTree>
    <p:extLst>
      <p:ext uri="{BB962C8B-B14F-4D97-AF65-F5344CB8AC3E}">
        <p14:creationId xmlns:p14="http://schemas.microsoft.com/office/powerpoint/2010/main" val="275043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7"/>
          <p:cNvSpPr txBox="1">
            <a:spLocks noGrp="1"/>
          </p:cNvSpPr>
          <p:nvPr>
            <p:ph type="title"/>
          </p:nvPr>
        </p:nvSpPr>
        <p:spPr>
          <a:xfrm>
            <a:off x="0" y="375248"/>
            <a:ext cx="8913813" cy="9144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Calibri"/>
              <a:buNone/>
            </a:pPr>
            <a:r>
              <a:rPr lang="en-US" sz="2800" b="1" i="1"/>
              <a:t>Transitioning from ThM ICS to PhD ICS</a:t>
            </a:r>
            <a:endParaRPr/>
          </a:p>
        </p:txBody>
      </p:sp>
      <p:sp>
        <p:nvSpPr>
          <p:cNvPr id="343" name="Google Shape;343;p7"/>
          <p:cNvSpPr/>
          <p:nvPr/>
        </p:nvSpPr>
        <p:spPr>
          <a:xfrm>
            <a:off x="2200576"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Fall</a:t>
            </a:r>
            <a:endParaRPr/>
          </a:p>
        </p:txBody>
      </p:sp>
      <p:sp>
        <p:nvSpPr>
          <p:cNvPr id="344" name="Google Shape;344;p7"/>
          <p:cNvSpPr/>
          <p:nvPr/>
        </p:nvSpPr>
        <p:spPr>
          <a:xfrm>
            <a:off x="3481755"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Winter</a:t>
            </a:r>
            <a:endParaRPr/>
          </a:p>
        </p:txBody>
      </p:sp>
      <p:sp>
        <p:nvSpPr>
          <p:cNvPr id="345" name="Google Shape;345;p7"/>
          <p:cNvSpPr/>
          <p:nvPr/>
        </p:nvSpPr>
        <p:spPr>
          <a:xfrm>
            <a:off x="4762934"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Spring</a:t>
            </a:r>
            <a:endParaRPr/>
          </a:p>
        </p:txBody>
      </p:sp>
      <p:sp>
        <p:nvSpPr>
          <p:cNvPr id="346" name="Google Shape;346;p7"/>
          <p:cNvSpPr/>
          <p:nvPr/>
        </p:nvSpPr>
        <p:spPr>
          <a:xfrm>
            <a:off x="6044113"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Summer</a:t>
            </a:r>
            <a:endParaRPr/>
          </a:p>
        </p:txBody>
      </p:sp>
      <p:grpSp>
        <p:nvGrpSpPr>
          <p:cNvPr id="347" name="Google Shape;347;p7"/>
          <p:cNvGrpSpPr/>
          <p:nvPr/>
        </p:nvGrpSpPr>
        <p:grpSpPr>
          <a:xfrm>
            <a:off x="2225684" y="2276995"/>
            <a:ext cx="1167618" cy="1069068"/>
            <a:chOff x="1744596" y="2582434"/>
            <a:chExt cx="1167618" cy="1069068"/>
          </a:xfrm>
        </p:grpSpPr>
        <p:sp>
          <p:nvSpPr>
            <p:cNvPr id="348" name="Google Shape;348;p7"/>
            <p:cNvSpPr/>
            <p:nvPr/>
          </p:nvSpPr>
          <p:spPr>
            <a:xfrm>
              <a:off x="1744596" y="2582434"/>
              <a:ext cx="1153060" cy="1061623"/>
            </a:xfrm>
            <a:prstGeom prst="rect">
              <a:avLst/>
            </a:prstGeom>
            <a:solidFill>
              <a:schemeClr val="accent4"/>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Advanced</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49" name="Google Shape;349;p7"/>
            <p:cNvSpPr txBox="1"/>
            <p:nvPr/>
          </p:nvSpPr>
          <p:spPr>
            <a:xfrm>
              <a:off x="2407389" y="3407027"/>
              <a:ext cx="504825" cy="2444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MI803</a:t>
              </a:r>
              <a:endParaRPr/>
            </a:p>
          </p:txBody>
        </p:sp>
      </p:grpSp>
      <p:grpSp>
        <p:nvGrpSpPr>
          <p:cNvPr id="350" name="Google Shape;350;p7"/>
          <p:cNvGrpSpPr/>
          <p:nvPr/>
        </p:nvGrpSpPr>
        <p:grpSpPr>
          <a:xfrm>
            <a:off x="4795126" y="2298634"/>
            <a:ext cx="1188718" cy="792888"/>
            <a:chOff x="3764247" y="3774760"/>
            <a:chExt cx="1204725" cy="792888"/>
          </a:xfrm>
        </p:grpSpPr>
        <p:sp>
          <p:nvSpPr>
            <p:cNvPr id="351" name="Google Shape;351;p7"/>
            <p:cNvSpPr/>
            <p:nvPr/>
          </p:nvSpPr>
          <p:spPr>
            <a:xfrm>
              <a:off x="3764247" y="3774760"/>
              <a:ext cx="1171056" cy="787400"/>
            </a:xfrm>
            <a:prstGeom prst="rect">
              <a:avLst/>
            </a:prstGeom>
            <a:solidFill>
              <a:schemeClr val="accent2"/>
            </a:solidFill>
            <a:ln w="5715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a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52" name="Google Shape;352;p7"/>
            <p:cNvSpPr txBox="1"/>
            <p:nvPr/>
          </p:nvSpPr>
          <p:spPr>
            <a:xfrm>
              <a:off x="4351494" y="4321427"/>
              <a:ext cx="617478"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MI804B</a:t>
              </a:r>
              <a:endParaRPr/>
            </a:p>
          </p:txBody>
        </p:sp>
      </p:grpSp>
      <p:grpSp>
        <p:nvGrpSpPr>
          <p:cNvPr id="353" name="Google Shape;353;p7"/>
          <p:cNvGrpSpPr/>
          <p:nvPr/>
        </p:nvGrpSpPr>
        <p:grpSpPr>
          <a:xfrm>
            <a:off x="2232752" y="3415353"/>
            <a:ext cx="1203191" cy="805273"/>
            <a:chOff x="1267879" y="3762375"/>
            <a:chExt cx="1203191" cy="805273"/>
          </a:xfrm>
        </p:grpSpPr>
        <p:sp>
          <p:nvSpPr>
            <p:cNvPr id="354" name="Google Shape;354;p7"/>
            <p:cNvSpPr/>
            <p:nvPr/>
          </p:nvSpPr>
          <p:spPr>
            <a:xfrm>
              <a:off x="1267879" y="3762375"/>
              <a:ext cx="1153060" cy="787400"/>
            </a:xfrm>
            <a:prstGeom prst="rect">
              <a:avLst/>
            </a:prstGeom>
            <a:solidFill>
              <a:schemeClr val="accent2"/>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Missiology</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As Discipline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55" name="Google Shape;355;p7"/>
            <p:cNvSpPr txBox="1"/>
            <p:nvPr/>
          </p:nvSpPr>
          <p:spPr>
            <a:xfrm>
              <a:off x="1877638" y="4321427"/>
              <a:ext cx="593432" cy="24622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MI804A</a:t>
              </a:r>
              <a:endParaRPr/>
            </a:p>
          </p:txBody>
        </p:sp>
      </p:grpSp>
      <p:sp>
        <p:nvSpPr>
          <p:cNvPr id="356" name="Google Shape;356;p7"/>
          <p:cNvSpPr/>
          <p:nvPr/>
        </p:nvSpPr>
        <p:spPr>
          <a:xfrm>
            <a:off x="3481755" y="3788633"/>
            <a:ext cx="1197669" cy="1061623"/>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500-level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“methods” course</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(4 units)</a:t>
            </a:r>
            <a:endParaRPr/>
          </a:p>
        </p:txBody>
      </p:sp>
      <p:sp>
        <p:nvSpPr>
          <p:cNvPr id="357" name="Google Shape;357;p7"/>
          <p:cNvSpPr/>
          <p:nvPr/>
        </p:nvSpPr>
        <p:spPr>
          <a:xfrm>
            <a:off x="3484905" y="2268452"/>
            <a:ext cx="1188718" cy="1449807"/>
          </a:xfrm>
          <a:prstGeom prst="rect">
            <a:avLst/>
          </a:prstGeom>
          <a:solidFill>
            <a:schemeClr val="lt2"/>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2 x 500-level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courses</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(8 units)</a:t>
            </a:r>
            <a:endParaRPr/>
          </a:p>
        </p:txBody>
      </p:sp>
      <p:sp>
        <p:nvSpPr>
          <p:cNvPr id="358" name="Google Shape;358;p7"/>
          <p:cNvSpPr txBox="1"/>
          <p:nvPr/>
        </p:nvSpPr>
        <p:spPr>
          <a:xfrm>
            <a:off x="707353" y="2269521"/>
            <a:ext cx="914032" cy="40011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Coursework</a:t>
            </a:r>
            <a:endParaRPr/>
          </a:p>
        </p:txBody>
      </p:sp>
      <p:sp>
        <p:nvSpPr>
          <p:cNvPr id="359" name="Google Shape;359;p7"/>
          <p:cNvSpPr txBox="1"/>
          <p:nvPr/>
        </p:nvSpPr>
        <p:spPr>
          <a:xfrm>
            <a:off x="900914" y="3596217"/>
            <a:ext cx="526106" cy="246221"/>
          </a:xfrm>
          <a:prstGeom prst="rect">
            <a:avLst/>
          </a:prstGeom>
          <a:solidFill>
            <a:schemeClr val="accent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Thesis</a:t>
            </a:r>
            <a:endParaRPr/>
          </a:p>
        </p:txBody>
      </p:sp>
      <p:sp>
        <p:nvSpPr>
          <p:cNvPr id="360" name="Google Shape;360;p7"/>
          <p:cNvSpPr txBox="1"/>
          <p:nvPr/>
        </p:nvSpPr>
        <p:spPr>
          <a:xfrm>
            <a:off x="639225" y="2910787"/>
            <a:ext cx="1050288" cy="400110"/>
          </a:xfrm>
          <a:prstGeom prst="rect">
            <a:avLst/>
          </a:prstGeom>
          <a:solidFill>
            <a:schemeClr val="accen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Thinking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Missiologically</a:t>
            </a:r>
            <a:endParaRPr/>
          </a:p>
        </p:txBody>
      </p:sp>
      <p:sp>
        <p:nvSpPr>
          <p:cNvPr id="361" name="Google Shape;361;p7"/>
          <p:cNvSpPr txBox="1"/>
          <p:nvPr/>
        </p:nvSpPr>
        <p:spPr>
          <a:xfrm>
            <a:off x="614778" y="4047680"/>
            <a:ext cx="1098378" cy="400110"/>
          </a:xfrm>
          <a:prstGeom prst="rect">
            <a:avLst/>
          </a:prstGeom>
          <a:solidFill>
            <a:schemeClr val="lt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Specialization/</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Electives</a:t>
            </a:r>
            <a:endParaRPr/>
          </a:p>
        </p:txBody>
      </p:sp>
      <p:sp>
        <p:nvSpPr>
          <p:cNvPr id="362" name="Google Shape;362;p7"/>
          <p:cNvSpPr/>
          <p:nvPr/>
        </p:nvSpPr>
        <p:spPr>
          <a:xfrm>
            <a:off x="556908" y="5697058"/>
            <a:ext cx="1643668"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Effective Fall 2021</a:t>
            </a:r>
            <a:endParaRPr/>
          </a:p>
        </p:txBody>
      </p:sp>
      <p:sp>
        <p:nvSpPr>
          <p:cNvPr id="363" name="Google Shape;363;p7"/>
          <p:cNvSpPr/>
          <p:nvPr/>
        </p:nvSpPr>
        <p:spPr>
          <a:xfrm>
            <a:off x="2232752" y="4272043"/>
            <a:ext cx="1153060"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VF801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364" name="Google Shape;364;p7"/>
          <p:cNvSpPr/>
          <p:nvPr/>
        </p:nvSpPr>
        <p:spPr>
          <a:xfrm>
            <a:off x="3498314" y="4920630"/>
            <a:ext cx="115560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VF802</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 (1 unit)</a:t>
            </a:r>
            <a:endParaRPr/>
          </a:p>
        </p:txBody>
      </p:sp>
      <p:sp>
        <p:nvSpPr>
          <p:cNvPr id="365" name="Google Shape;365;p7"/>
          <p:cNvSpPr/>
          <p:nvPr/>
        </p:nvSpPr>
        <p:spPr>
          <a:xfrm>
            <a:off x="4792713" y="4343001"/>
            <a:ext cx="116032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VF803 </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366" name="Google Shape;366;p7"/>
          <p:cNvSpPr txBox="1"/>
          <p:nvPr/>
        </p:nvSpPr>
        <p:spPr>
          <a:xfrm>
            <a:off x="634549" y="4669388"/>
            <a:ext cx="1060764" cy="400110"/>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a:solidFill>
                  <a:schemeClr val="dk1"/>
                </a:solidFill>
                <a:latin typeface="Calibri"/>
                <a:ea typeface="Calibri"/>
                <a:cs typeface="Calibri"/>
                <a:sym typeface="Calibri"/>
              </a:rPr>
              <a:t>Vocation and Formation</a:t>
            </a:r>
            <a:endParaRPr/>
          </a:p>
        </p:txBody>
      </p:sp>
      <p:grpSp>
        <p:nvGrpSpPr>
          <p:cNvPr id="367" name="Google Shape;367;p7"/>
          <p:cNvGrpSpPr/>
          <p:nvPr/>
        </p:nvGrpSpPr>
        <p:grpSpPr>
          <a:xfrm>
            <a:off x="4788852" y="3166415"/>
            <a:ext cx="1168044" cy="1081123"/>
            <a:chOff x="1744170" y="2570379"/>
            <a:chExt cx="1168044" cy="1081123"/>
          </a:xfrm>
        </p:grpSpPr>
        <p:sp>
          <p:nvSpPr>
            <p:cNvPr id="368" name="Google Shape;368;p7"/>
            <p:cNvSpPr/>
            <p:nvPr/>
          </p:nvSpPr>
          <p:spPr>
            <a:xfrm>
              <a:off x="1744170" y="2570379"/>
              <a:ext cx="1153060" cy="1061623"/>
            </a:xfrm>
            <a:prstGeom prst="rect">
              <a:avLst/>
            </a:prstGeom>
            <a:solidFill>
              <a:schemeClr val="accent4"/>
            </a:solidFill>
            <a:ln w="57150" cap="flat" cmpd="sng">
              <a:solidFill>
                <a:srgbClr val="2144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Advanced</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Missiological</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Research</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(3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69" name="Google Shape;369;p7"/>
            <p:cNvSpPr txBox="1"/>
            <p:nvPr/>
          </p:nvSpPr>
          <p:spPr>
            <a:xfrm>
              <a:off x="2407389" y="3407027"/>
              <a:ext cx="504825" cy="2444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MI803</a:t>
              </a:r>
              <a:endParaRPr/>
            </a:p>
          </p:txBody>
        </p:sp>
      </p:grpSp>
      <p:sp>
        <p:nvSpPr>
          <p:cNvPr id="370" name="Google Shape;370;p7"/>
          <p:cNvSpPr/>
          <p:nvPr/>
        </p:nvSpPr>
        <p:spPr>
          <a:xfrm>
            <a:off x="6716735" y="2245282"/>
            <a:ext cx="1188718" cy="1449807"/>
          </a:xfrm>
          <a:prstGeom prst="rect">
            <a:avLst/>
          </a:prstGeom>
          <a:solidFill>
            <a:srgbClr val="FABF8E"/>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a:solidFill>
                  <a:schemeClr val="dk1"/>
                </a:solidFill>
                <a:latin typeface="Calibri"/>
                <a:ea typeface="Calibri"/>
                <a:cs typeface="Calibri"/>
                <a:sym typeface="Calibri"/>
              </a:rPr>
              <a:t>Initial </a:t>
            </a:r>
            <a:endParaRPr/>
          </a:p>
          <a:p>
            <a:pPr marL="0" marR="0" lvl="0" indent="0" algn="ctr" rtl="0">
              <a:spcBef>
                <a:spcPts val="0"/>
              </a:spcBef>
              <a:spcAft>
                <a:spcPts val="0"/>
              </a:spcAft>
              <a:buNone/>
            </a:pPr>
            <a:r>
              <a:rPr lang="en-US" sz="1000" b="1">
                <a:solidFill>
                  <a:schemeClr val="dk1"/>
                </a:solidFill>
                <a:latin typeface="Calibri"/>
                <a:ea typeface="Calibri"/>
                <a:cs typeface="Calibri"/>
                <a:sym typeface="Calibri"/>
              </a:rPr>
              <a:t>Literature Review Tutorial</a:t>
            </a:r>
            <a:endParaRPr/>
          </a:p>
          <a:p>
            <a:pPr marL="0" marR="0" lvl="0" indent="0" algn="ctr" rtl="0">
              <a:spcBef>
                <a:spcPts val="0"/>
              </a:spcBef>
              <a:spcAft>
                <a:spcPts val="0"/>
              </a:spcAft>
              <a:buNone/>
            </a:pPr>
            <a:r>
              <a:rPr lang="en-US" sz="1000" b="1">
                <a:solidFill>
                  <a:schemeClr val="dk1"/>
                </a:solidFill>
                <a:latin typeface="Calibri"/>
                <a:ea typeface="Calibri"/>
                <a:cs typeface="Calibri"/>
                <a:sym typeface="Calibri"/>
              </a:rPr>
              <a:t>(with mentor)</a:t>
            </a:r>
            <a:endParaRPr/>
          </a:p>
          <a:p>
            <a:pPr marL="0" marR="0" lvl="0" indent="0" algn="ctr" rtl="0">
              <a:spcBef>
                <a:spcPts val="0"/>
              </a:spcBef>
              <a:spcAft>
                <a:spcPts val="0"/>
              </a:spcAft>
              <a:buNone/>
            </a:pPr>
            <a:r>
              <a:rPr lang="en-US" sz="1000" b="1">
                <a:solidFill>
                  <a:schemeClr val="dk1"/>
                </a:solidFill>
                <a:latin typeface="Calibri"/>
                <a:ea typeface="Calibri"/>
                <a:cs typeface="Calibri"/>
                <a:sym typeface="Calibri"/>
              </a:rPr>
              <a:t>(6 Units)*</a:t>
            </a:r>
            <a:endParaRPr/>
          </a:p>
          <a:p>
            <a:pPr marL="0" marR="0" lvl="0" indent="0" algn="ctr" rtl="0">
              <a:spcBef>
                <a:spcPts val="0"/>
              </a:spcBef>
              <a:spcAft>
                <a:spcPts val="0"/>
              </a:spcAft>
              <a:buNone/>
            </a:pPr>
            <a:endParaRPr sz="1000" b="1">
              <a:solidFill>
                <a:schemeClr val="dk1"/>
              </a:solidFill>
              <a:latin typeface="Calibri"/>
              <a:ea typeface="Calibri"/>
              <a:cs typeface="Calibri"/>
              <a:sym typeface="Calibri"/>
            </a:endParaRPr>
          </a:p>
        </p:txBody>
      </p:sp>
      <p:sp>
        <p:nvSpPr>
          <p:cNvPr id="371" name="Google Shape;371;p7"/>
          <p:cNvSpPr/>
          <p:nvPr/>
        </p:nvSpPr>
        <p:spPr>
          <a:xfrm>
            <a:off x="7325292" y="1681424"/>
            <a:ext cx="1188720" cy="469900"/>
          </a:xfrm>
          <a:prstGeom prst="rect">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Fall</a:t>
            </a:r>
            <a:endParaRPr/>
          </a:p>
        </p:txBody>
      </p:sp>
      <p:sp>
        <p:nvSpPr>
          <p:cNvPr id="372" name="Google Shape;372;p7"/>
          <p:cNvSpPr/>
          <p:nvPr/>
        </p:nvSpPr>
        <p:spPr>
          <a:xfrm>
            <a:off x="7325292" y="3782631"/>
            <a:ext cx="1160322" cy="526442"/>
          </a:xfrm>
          <a:prstGeom prst="rect">
            <a:avLst/>
          </a:prstGeom>
          <a:gradFill>
            <a:gsLst>
              <a:gs pos="0">
                <a:srgbClr val="3E7FCD"/>
              </a:gs>
              <a:gs pos="100000">
                <a:srgbClr val="96C0FF"/>
              </a:gs>
            </a:gsLst>
            <a:lin ang="16200000" scaled="0"/>
          </a:gradFill>
          <a:ln w="63500" cap="flat" cmpd="sng">
            <a:solidFill>
              <a:schemeClr val="accent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a:solidFill>
                  <a:schemeClr val="dk1"/>
                </a:solidFill>
                <a:latin typeface="Calibri"/>
                <a:ea typeface="Calibri"/>
                <a:cs typeface="Calibri"/>
                <a:sym typeface="Calibri"/>
              </a:rPr>
              <a:t>VF804</a:t>
            </a:r>
            <a:endParaRPr/>
          </a:p>
          <a:p>
            <a:pPr marL="0" marR="0" lvl="0" indent="0" algn="ctr" rtl="0">
              <a:spcBef>
                <a:spcPts val="0"/>
              </a:spcBef>
              <a:spcAft>
                <a:spcPts val="0"/>
              </a:spcAft>
              <a:buNone/>
            </a:pPr>
            <a:r>
              <a:rPr lang="en-US" sz="1000">
                <a:solidFill>
                  <a:schemeClr val="dk1"/>
                </a:solidFill>
                <a:latin typeface="Calibri"/>
                <a:ea typeface="Calibri"/>
                <a:cs typeface="Calibri"/>
                <a:sym typeface="Calibri"/>
              </a:rPr>
              <a:t>(1 unit)</a:t>
            </a:r>
            <a:endParaRPr/>
          </a:p>
        </p:txBody>
      </p:sp>
      <p:sp>
        <p:nvSpPr>
          <p:cNvPr id="373" name="Google Shape;373;p7"/>
          <p:cNvSpPr txBox="1"/>
          <p:nvPr/>
        </p:nvSpPr>
        <p:spPr>
          <a:xfrm>
            <a:off x="2232752" y="5686904"/>
            <a:ext cx="6281400" cy="831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a:solidFill>
                  <a:schemeClr val="dk1"/>
                </a:solidFill>
                <a:latin typeface="Calibri"/>
                <a:ea typeface="Calibri"/>
                <a:cs typeface="Calibri"/>
                <a:sym typeface="Calibri"/>
              </a:rPr>
              <a:t>* The Initial Literature Review Tutorial may be taken in the Summer or second Fall quarter or across both these quarters (in two parts: A and B). The timing depends on the wishes of the student and the availability of the mentor. The Initial Lit Review should be completed by the end of the second Fall.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625</Words>
  <Application>Microsoft Macintosh PowerPoint</Application>
  <PresentationFormat>On-screen Show (4:3)</PresentationFormat>
  <Paragraphs>198</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Arial</vt:lpstr>
      <vt:lpstr>Office Theme</vt:lpstr>
      <vt:lpstr>The THM ICS Program: Four Quarters</vt:lpstr>
      <vt:lpstr>The THM ICS Program: Five Quarters</vt:lpstr>
      <vt:lpstr>The THM ICS Program: Half Time</vt:lpstr>
      <vt:lpstr>Transitioning from ThM ICS to PhD 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PhD ICS Program: First year cohort schedule</dc:title>
  <dc:creator>Johnny Ching</dc:creator>
  <cp:lastModifiedBy>Microsoft Office User</cp:lastModifiedBy>
  <cp:revision>3</cp:revision>
  <dcterms:created xsi:type="dcterms:W3CDTF">2017-10-16T18:07:23Z</dcterms:created>
  <dcterms:modified xsi:type="dcterms:W3CDTF">2021-09-21T03:18:04Z</dcterms:modified>
</cp:coreProperties>
</file>