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2D9EB-DC3B-B442-960F-C1AB48385527}" type="datetimeFigureOut">
              <a:rPr lang="en-US" smtClean="0"/>
              <a:t>7/29/22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AE1EA-2103-7B45-BEA7-83444DAC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6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edited version is clearer when copied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DAF39-AB47-40D7-B37A-2A4F855667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2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5BA2-701B-FA18-148B-6F1342343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21466-639E-ED63-8AFF-69B25BAAB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DD28A-80C8-AA81-BCDA-D10DF56E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1668A-05D1-F03E-1698-A7EF500D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8D782-FC20-5C98-1A94-0971BEA2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0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6687-7D3B-FDA4-B6F1-8D7E1DE3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8EB64-15E8-0792-9062-941083793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FE13C-47FC-483E-D375-8E933C7E4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5A22C-299C-D20E-9738-04BC8C134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F2A60-45C6-24DE-66D7-FC34809A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780A8-6F3F-9020-44A7-ED91861F3D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21FFF9-1A6E-4764-17BA-BCC04B801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D556F-7915-6406-1B1B-04A7D667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46C19-B61D-D0D8-3808-073DBA57E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E99DF-6940-F41E-C09F-CFFF30EFE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0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856EB-3E34-77B8-6CEF-F69DA5D0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B52F5-9B0C-8397-D065-88B24C680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B8841-DFBC-B5F5-84C2-0D6DB4EC9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18786-BB5B-C6E5-EC87-2DA656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21DFB-7D92-83CA-4982-3F4F01BA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1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FC50-0958-ADE1-EB2C-A34AEBE7B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341B7-7F45-6E66-2B10-CDB4F1BB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13FFA-085D-1D27-A0C2-71C276D0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66B7-D771-1E0C-75E0-CB3DC2471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7DF70-51AE-7222-B1C6-C57F11DA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3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A33B5-F467-499C-7DA0-B6AE4161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C9A48-A43C-E89D-4C81-F35C1E465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6E9CC-0E4B-2B51-E41C-CC73FD6E7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F4834-2B48-5ED3-A12F-4394250A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E9BC3-EBDE-7E14-0149-B47B8B5C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C1A6E-1BF1-E460-1820-51FE1F05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F076-FAA7-4BA3-79B2-0F4A4208C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AA687-D103-C8FB-76EE-33258E4DC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C42A1-CBD0-038E-3B89-751BEACAC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B3408-CC57-9FD1-8165-3A0AB6067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6A1EA-132F-C24B-02D9-92E6E4605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5C6007-904F-C3A7-4021-4275FEF7A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82FC8B-0DC3-889E-F42F-57BF77D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EA3672-7402-387B-D1AF-BC29F2136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151F8-9FEC-6CB0-D204-AF354C9C5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B4A6C6-840C-B6D1-8CDE-24BE5D96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78E3A-C6CC-4F7E-DF5F-0436C239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70387-B3F1-3DDD-D69C-416586EC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8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EE5C7-C06C-2696-7BD7-B6C25902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1AF368-57FC-7778-1CE8-AC64E3FC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44FC9-5BF1-2BBF-F249-C5925B6DF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2EEA9-BD80-F362-85A0-89AB872B9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F2E10-3565-AE76-D375-27EE08DD0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386CF-B250-F397-A70C-788CA2462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BEC06-249E-AFD4-FF74-FEB577B9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1F19D-54F2-4390-E061-5AF1B1A3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92063-1A4A-2819-E978-0C8C335C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7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A13A5-5F39-06BE-ADD5-6765816B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C61F28-3F27-57C0-1E63-4B1252219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E5E0-6FF8-DCC1-294E-8705A9E33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903F3-AFD3-6EAD-1280-12CB91AA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18D1E-66D2-44DF-AABC-E9256045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2100F-E28C-B0BC-460A-33C154BB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4AC102-A523-A275-B0FC-01F2D2B71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8C024-F308-AAAD-8F23-C05B73F27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CBD6C-6EAB-9FD1-D7C2-16047C286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E4D0B-D88E-884A-BAE3-14A4C980514E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F294C-9074-A9C8-F97C-96DF1A496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9FEC0-BC4B-1D74-FF3A-A50D9595C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0614D-0900-FB49-A73F-3CEE8DCED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629709"/>
            <a:ext cx="8278284" cy="750359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>
                <a:latin typeface="Gill Sans MT" charset="0"/>
              </a:rPr>
              <a:t>The PhD ICS Program: First year cohort schedule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32849" y="1640417"/>
            <a:ext cx="1892300" cy="469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/>
              <a:t>Fall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54650" y="1652059"/>
            <a:ext cx="1892300" cy="469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/>
              <a:t>Winter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97248" y="1652059"/>
            <a:ext cx="1892300" cy="469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/>
              <a:t>Spring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082329" y="2598554"/>
            <a:ext cx="8851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Research</a:t>
            </a:r>
          </a:p>
          <a:p>
            <a:pPr algn="ctr" eaLnBrk="1" hangingPunct="1"/>
            <a:r>
              <a:rPr lang="en-US" dirty="0"/>
              <a:t>as a Craft</a:t>
            </a:r>
          </a:p>
        </p:txBody>
      </p:sp>
      <p:grpSp>
        <p:nvGrpSpPr>
          <p:cNvPr id="15" name="Group 61"/>
          <p:cNvGrpSpPr>
            <a:grpSpLocks/>
          </p:cNvGrpSpPr>
          <p:nvPr/>
        </p:nvGrpSpPr>
        <p:grpSpPr bwMode="auto">
          <a:xfrm>
            <a:off x="7604723" y="2388676"/>
            <a:ext cx="2244725" cy="914400"/>
            <a:chOff x="4071" y="1543"/>
            <a:chExt cx="1414" cy="576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5313" y="1840"/>
              <a:ext cx="17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4071" y="1543"/>
              <a:ext cx="1177" cy="5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000" b="1" dirty="0"/>
                <a:t>Advanced Missiological</a:t>
              </a:r>
            </a:p>
            <a:p>
              <a:pPr algn="ctr"/>
              <a:r>
                <a:rPr lang="en-US" sz="1000" b="1" dirty="0"/>
                <a:t>Research 2</a:t>
              </a:r>
            </a:p>
            <a:p>
              <a:pPr algn="ctr"/>
              <a:r>
                <a:rPr lang="en-US" sz="1000" b="1" dirty="0"/>
                <a:t>(3 Units; F2FOL)</a:t>
              </a:r>
            </a:p>
            <a:p>
              <a:pPr algn="ctr"/>
              <a:endParaRPr lang="en-US" sz="1000" b="1" dirty="0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4925" y="1965"/>
              <a:ext cx="31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000" dirty="0"/>
                <a:t>MI806</a:t>
              </a:r>
            </a:p>
          </p:txBody>
        </p:sp>
      </p:grpSp>
      <p:grpSp>
        <p:nvGrpSpPr>
          <p:cNvPr id="19" name="Group 69"/>
          <p:cNvGrpSpPr>
            <a:grpSpLocks/>
          </p:cNvGrpSpPr>
          <p:nvPr/>
        </p:nvGrpSpPr>
        <p:grpSpPr bwMode="auto">
          <a:xfrm>
            <a:off x="1919289" y="3520023"/>
            <a:ext cx="7934326" cy="787402"/>
            <a:chOff x="249" y="2295"/>
            <a:chExt cx="4998" cy="496"/>
          </a:xfrm>
        </p:grpSpPr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249" y="2378"/>
              <a:ext cx="76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dirty="0"/>
                <a:t>Thinking</a:t>
              </a:r>
            </a:p>
            <a:p>
              <a:pPr algn="ctr" eaLnBrk="1" hangingPunct="1"/>
              <a:r>
                <a:rPr lang="en-US" dirty="0" err="1"/>
                <a:t>Missiologically</a:t>
              </a:r>
              <a:endParaRPr lang="en-US" dirty="0"/>
            </a:p>
          </p:txBody>
        </p:sp>
        <p:grpSp>
          <p:nvGrpSpPr>
            <p:cNvPr id="21" name="Group 49"/>
            <p:cNvGrpSpPr>
              <a:grpSpLocks/>
            </p:cNvGrpSpPr>
            <p:nvPr/>
          </p:nvGrpSpPr>
          <p:grpSpPr bwMode="auto">
            <a:xfrm>
              <a:off x="1139" y="2295"/>
              <a:ext cx="4108" cy="496"/>
              <a:chOff x="1139" y="2295"/>
              <a:chExt cx="4108" cy="496"/>
            </a:xfrm>
          </p:grpSpPr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139" y="2295"/>
                <a:ext cx="1168" cy="49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000" b="1" dirty="0"/>
                  <a:t>Missiology</a:t>
                </a:r>
              </a:p>
              <a:p>
                <a:pPr algn="ctr"/>
                <a:r>
                  <a:rPr lang="en-US" sz="1000" b="1" dirty="0"/>
                  <a:t>as a Discipline</a:t>
                </a:r>
              </a:p>
              <a:p>
                <a:pPr algn="ctr"/>
                <a:r>
                  <a:rPr lang="en-US" sz="1000" b="1" dirty="0"/>
                  <a:t>(3 Units; F2FOL)</a:t>
                </a:r>
              </a:p>
              <a:p>
                <a:pPr algn="ctr"/>
                <a:endParaRPr lang="en-US" sz="1000" b="1" dirty="0"/>
              </a:p>
            </p:txBody>
          </p:sp>
          <p:sp>
            <p:nvSpPr>
              <p:cNvPr id="24" name="Line 25"/>
              <p:cNvSpPr>
                <a:spLocks noChangeShapeType="1"/>
              </p:cNvSpPr>
              <p:nvPr/>
            </p:nvSpPr>
            <p:spPr bwMode="auto">
              <a:xfrm>
                <a:off x="5058" y="2546"/>
                <a:ext cx="189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Text Box 26"/>
              <p:cNvSpPr txBox="1">
                <a:spLocks noChangeArrowheads="1"/>
              </p:cNvSpPr>
              <p:nvPr/>
            </p:nvSpPr>
            <p:spPr bwMode="auto">
              <a:xfrm>
                <a:off x="1935" y="2634"/>
                <a:ext cx="375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dirty="0"/>
                  <a:t>MI804A</a:t>
                </a:r>
              </a:p>
            </p:txBody>
          </p:sp>
        </p:grpSp>
      </p:grpSp>
      <p:grpSp>
        <p:nvGrpSpPr>
          <p:cNvPr id="31" name="Group 67"/>
          <p:cNvGrpSpPr>
            <a:grpSpLocks/>
          </p:cNvGrpSpPr>
          <p:nvPr/>
        </p:nvGrpSpPr>
        <p:grpSpPr bwMode="auto">
          <a:xfrm>
            <a:off x="1955800" y="4392619"/>
            <a:ext cx="7900988" cy="1001713"/>
            <a:chOff x="297" y="2935"/>
            <a:chExt cx="4977" cy="631"/>
          </a:xfrm>
        </p:grpSpPr>
        <p:sp>
          <p:nvSpPr>
            <p:cNvPr id="32" name="Text Box 11"/>
            <p:cNvSpPr txBox="1">
              <a:spLocks noChangeArrowheads="1"/>
            </p:cNvSpPr>
            <p:nvPr/>
          </p:nvSpPr>
          <p:spPr bwMode="auto">
            <a:xfrm>
              <a:off x="297" y="2993"/>
              <a:ext cx="71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dirty="0"/>
                <a:t>Mastery and</a:t>
              </a:r>
            </a:p>
            <a:p>
              <a:pPr algn="ctr" eaLnBrk="1" hangingPunct="1"/>
              <a:r>
                <a:rPr lang="en-US" dirty="0"/>
                <a:t>Original</a:t>
              </a:r>
            </a:p>
            <a:p>
              <a:pPr algn="ctr" eaLnBrk="1" hangingPunct="1"/>
              <a:r>
                <a:rPr lang="en-US" dirty="0"/>
                <a:t>Contribution</a:t>
              </a:r>
            </a:p>
          </p:txBody>
        </p:sp>
        <p:grpSp>
          <p:nvGrpSpPr>
            <p:cNvPr id="33" name="Group 66"/>
            <p:cNvGrpSpPr>
              <a:grpSpLocks/>
            </p:cNvGrpSpPr>
            <p:nvPr/>
          </p:nvGrpSpPr>
          <p:grpSpPr bwMode="auto">
            <a:xfrm>
              <a:off x="2501" y="2935"/>
              <a:ext cx="2773" cy="631"/>
              <a:chOff x="2501" y="2935"/>
              <a:chExt cx="2773" cy="631"/>
            </a:xfrm>
          </p:grpSpPr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2501" y="2935"/>
                <a:ext cx="1168" cy="49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000" b="1" dirty="0"/>
                  <a:t>Initial Literature Review</a:t>
                </a:r>
              </a:p>
              <a:p>
                <a:pPr algn="ctr"/>
                <a:r>
                  <a:rPr lang="en-US" sz="1000" b="1" dirty="0"/>
                  <a:t>(F2FOL)</a:t>
                </a:r>
              </a:p>
              <a:p>
                <a:pPr algn="ctr"/>
                <a:r>
                  <a:rPr lang="en-US" sz="1000" b="1" dirty="0"/>
                  <a:t>(6 Units)</a:t>
                </a:r>
              </a:p>
              <a:p>
                <a:pPr algn="ctr"/>
                <a:endParaRPr lang="en-US" sz="1000" b="1" dirty="0"/>
              </a:p>
            </p:txBody>
          </p:sp>
          <p:sp>
            <p:nvSpPr>
              <p:cNvPr id="39" name="Line 38"/>
              <p:cNvSpPr>
                <a:spLocks noChangeShapeType="1"/>
              </p:cNvSpPr>
              <p:nvPr/>
            </p:nvSpPr>
            <p:spPr bwMode="auto">
              <a:xfrm>
                <a:off x="3993" y="3183"/>
                <a:ext cx="1281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39"/>
              <p:cNvSpPr txBox="1">
                <a:spLocks noChangeArrowheads="1"/>
              </p:cNvSpPr>
              <p:nvPr/>
            </p:nvSpPr>
            <p:spPr bwMode="auto">
              <a:xfrm>
                <a:off x="3877" y="3404"/>
                <a:ext cx="1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000"/>
              </a:p>
            </p:txBody>
          </p:sp>
          <p:sp>
            <p:nvSpPr>
              <p:cNvPr id="41" name="Text Box 40"/>
              <p:cNvSpPr txBox="1">
                <a:spLocks noChangeArrowheads="1"/>
              </p:cNvSpPr>
              <p:nvPr/>
            </p:nvSpPr>
            <p:spPr bwMode="auto">
              <a:xfrm>
                <a:off x="4580" y="3412"/>
                <a:ext cx="1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000"/>
              </a:p>
            </p:txBody>
          </p:sp>
          <p:sp>
            <p:nvSpPr>
              <p:cNvPr id="44" name="Text Box 43"/>
              <p:cNvSpPr txBox="1">
                <a:spLocks noChangeArrowheads="1"/>
              </p:cNvSpPr>
              <p:nvPr/>
            </p:nvSpPr>
            <p:spPr bwMode="auto">
              <a:xfrm>
                <a:off x="2566" y="3402"/>
                <a:ext cx="1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Gill Sans MT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000"/>
              </a:p>
            </p:txBody>
          </p:sp>
        </p:grpSp>
        <p:sp>
          <p:nvSpPr>
            <p:cNvPr id="35" name="Text Box 59"/>
            <p:cNvSpPr txBox="1">
              <a:spLocks noChangeArrowheads="1"/>
            </p:cNvSpPr>
            <p:nvPr/>
          </p:nvSpPr>
          <p:spPr bwMode="auto">
            <a:xfrm>
              <a:off x="3306" y="3287"/>
              <a:ext cx="32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000" dirty="0"/>
                <a:t>MI805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613453" y="3524679"/>
            <a:ext cx="1918389" cy="800950"/>
            <a:chOff x="6089451" y="3661205"/>
            <a:chExt cx="1918389" cy="800950"/>
          </a:xfrm>
        </p:grpSpPr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6089451" y="3661205"/>
              <a:ext cx="1851027" cy="787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000" b="1" dirty="0"/>
                <a:t>Missiology</a:t>
              </a:r>
            </a:p>
            <a:p>
              <a:pPr algn="ctr"/>
              <a:r>
                <a:rPr lang="en-US" sz="1000" b="1" dirty="0"/>
                <a:t>as a Discipline</a:t>
              </a:r>
            </a:p>
            <a:p>
              <a:pPr algn="ctr"/>
              <a:r>
                <a:rPr lang="en-US" sz="1000" b="1" dirty="0"/>
                <a:t>(3 Units; F2FOL)</a:t>
              </a:r>
            </a:p>
            <a:p>
              <a:pPr algn="ctr"/>
              <a:endParaRPr lang="en-US" sz="1000" b="1" dirty="0"/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7370722" y="4215934"/>
              <a:ext cx="63711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Gill Sans MT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000" dirty="0"/>
                <a:t>MI804B</a:t>
              </a:r>
            </a:p>
          </p:txBody>
        </p:sp>
      </p:grpSp>
      <p:sp>
        <p:nvSpPr>
          <p:cNvPr id="47" name="Line 38"/>
          <p:cNvSpPr>
            <a:spLocks noChangeShapeType="1"/>
          </p:cNvSpPr>
          <p:nvPr/>
        </p:nvSpPr>
        <p:spPr bwMode="auto">
          <a:xfrm>
            <a:off x="9910764" y="2752729"/>
            <a:ext cx="0" cy="244475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9475244" y="2138084"/>
            <a:ext cx="87433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/>
              <a:t>Preliminary HSR Proposal</a:t>
            </a:r>
          </a:p>
        </p:txBody>
      </p:sp>
      <p:sp>
        <p:nvSpPr>
          <p:cNvPr id="51" name="Text Box 41"/>
          <p:cNvSpPr txBox="1">
            <a:spLocks noChangeArrowheads="1"/>
          </p:cNvSpPr>
          <p:nvPr/>
        </p:nvSpPr>
        <p:spPr bwMode="auto">
          <a:xfrm>
            <a:off x="9440600" y="5369528"/>
            <a:ext cx="8964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b="1" dirty="0"/>
              <a:t>Initial Research Proposal Evaluation</a:t>
            </a:r>
          </a:p>
        </p:txBody>
      </p:sp>
      <p:sp>
        <p:nvSpPr>
          <p:cNvPr id="52" name="Oval 51"/>
          <p:cNvSpPr/>
          <p:nvPr/>
        </p:nvSpPr>
        <p:spPr>
          <a:xfrm>
            <a:off x="9372403" y="5356114"/>
            <a:ext cx="954089" cy="8445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15">
            <a:extLst>
              <a:ext uri="{FF2B5EF4-FFF2-40B4-BE49-F238E27FC236}">
                <a16:creationId xmlns:a16="http://schemas.microsoft.com/office/drawing/2014/main" id="{C3F97171-4EF8-C24C-8AAF-D4680CAB1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163" y="2415083"/>
            <a:ext cx="1864188" cy="8715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000" b="1" dirty="0"/>
              <a:t>Advanced Missiological</a:t>
            </a:r>
          </a:p>
          <a:p>
            <a:pPr algn="ctr"/>
            <a:r>
              <a:rPr lang="en-US" sz="1000" b="1" dirty="0"/>
              <a:t>Research 1</a:t>
            </a:r>
          </a:p>
          <a:p>
            <a:pPr algn="ctr"/>
            <a:r>
              <a:rPr lang="en-US" sz="1000" b="1" dirty="0"/>
              <a:t>(3 Units; F2FOL)</a:t>
            </a:r>
          </a:p>
          <a:p>
            <a:pPr algn="ctr"/>
            <a:endParaRPr lang="en-US" sz="1000" b="1" dirty="0"/>
          </a:p>
        </p:txBody>
      </p:sp>
      <p:sp>
        <p:nvSpPr>
          <p:cNvPr id="54" name="Text Box 16">
            <a:extLst>
              <a:ext uri="{FF2B5EF4-FFF2-40B4-BE49-F238E27FC236}">
                <a16:creationId xmlns:a16="http://schemas.microsoft.com/office/drawing/2014/main" id="{F5A4F5EB-A1E6-114F-B126-D6C6BB3D9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1527" y="3042183"/>
            <a:ext cx="504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/>
              <a:t>MI803</a:t>
            </a:r>
          </a:p>
        </p:txBody>
      </p:sp>
      <p:sp>
        <p:nvSpPr>
          <p:cNvPr id="55" name="Text Box 11">
            <a:extLst>
              <a:ext uri="{FF2B5EF4-FFF2-40B4-BE49-F238E27FC236}">
                <a16:creationId xmlns:a16="http://schemas.microsoft.com/office/drawing/2014/main" id="{437D33D5-D9CD-B141-9681-9C0CD538A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0563" y="5362575"/>
            <a:ext cx="107076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Vocation and Formation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DD32D8-45C3-D248-879D-0A1F528E70A1}"/>
              </a:ext>
            </a:extLst>
          </p:cNvPr>
          <p:cNvSpPr txBox="1"/>
          <p:nvPr/>
        </p:nvSpPr>
        <p:spPr>
          <a:xfrm>
            <a:off x="3303365" y="5369528"/>
            <a:ext cx="1892986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Vocation and Formation1: VF801 (1 Unit; F2FOL)</a:t>
            </a:r>
          </a:p>
          <a:p>
            <a:r>
              <a:rPr lang="en-US" sz="1000" b="1" dirty="0"/>
              <a:t>CMR Activities (including Missiology Lectures)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29FFBDB-0D6F-B149-B3B6-AA336FF6BC43}"/>
              </a:ext>
            </a:extLst>
          </p:cNvPr>
          <p:cNvSpPr txBox="1"/>
          <p:nvPr/>
        </p:nvSpPr>
        <p:spPr>
          <a:xfrm>
            <a:off x="5454307" y="5369528"/>
            <a:ext cx="1892986" cy="5539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Vocation and Formation2: VF802 (1 Unit; F2FOL)</a:t>
            </a:r>
          </a:p>
          <a:p>
            <a:r>
              <a:rPr lang="en-US" sz="1000" b="1" dirty="0"/>
              <a:t>CMR Activities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6C931DF-31BA-7E4D-8B2F-F7086BAC7018}"/>
              </a:ext>
            </a:extLst>
          </p:cNvPr>
          <p:cNvSpPr txBox="1"/>
          <p:nvPr/>
        </p:nvSpPr>
        <p:spPr>
          <a:xfrm>
            <a:off x="7613121" y="5381701"/>
            <a:ext cx="1628942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Vocation and Formation3: VF803 (1 Unit; F2FOL)</a:t>
            </a:r>
          </a:p>
          <a:p>
            <a:r>
              <a:rPr lang="en-US" sz="1000" b="1" dirty="0"/>
              <a:t>CMR Activities</a:t>
            </a:r>
          </a:p>
          <a:p>
            <a:endParaRPr lang="en-US" sz="1000" b="1" dirty="0"/>
          </a:p>
        </p:txBody>
      </p:sp>
      <p:sp>
        <p:nvSpPr>
          <p:cNvPr id="58" name="Line 25">
            <a:extLst>
              <a:ext uri="{FF2B5EF4-FFF2-40B4-BE49-F238E27FC236}">
                <a16:creationId xmlns:a16="http://schemas.microsoft.com/office/drawing/2014/main" id="{3CA31D60-F8EB-AB42-A6D7-C45AE6005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304869" y="5735644"/>
            <a:ext cx="271463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94264E-0DBB-454A-81F9-6E3425883A6D}"/>
              </a:ext>
            </a:extLst>
          </p:cNvPr>
          <p:cNvSpPr/>
          <p:nvPr/>
        </p:nvSpPr>
        <p:spPr>
          <a:xfrm>
            <a:off x="9124913" y="252144"/>
            <a:ext cx="16436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Effective Fall 2021</a:t>
            </a:r>
          </a:p>
        </p:txBody>
      </p:sp>
    </p:spTree>
    <p:extLst>
      <p:ext uri="{BB962C8B-B14F-4D97-AF65-F5344CB8AC3E}">
        <p14:creationId xmlns:p14="http://schemas.microsoft.com/office/powerpoint/2010/main" val="300651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142</Words>
  <Application>Microsoft Macintosh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The PhD ICS Program: First year cohort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PhD ICS Program: First year cohort schedule</dc:title>
  <dc:creator>Microsoft Office User</dc:creator>
  <cp:lastModifiedBy>Microsoft Office User</cp:lastModifiedBy>
  <cp:revision>1</cp:revision>
  <dcterms:created xsi:type="dcterms:W3CDTF">2022-07-29T18:37:32Z</dcterms:created>
  <dcterms:modified xsi:type="dcterms:W3CDTF">2022-07-29T18:48:22Z</dcterms:modified>
</cp:coreProperties>
</file>