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>
      <p:cViewPr varScale="1">
        <p:scale>
          <a:sx n="125" d="100"/>
          <a:sy n="125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F8F50-3E99-FF45-8C18-35D51D7A4B2E}" type="datetimeFigureOut">
              <a:rPr lang="en-US" smtClean="0"/>
              <a:t>7/29/22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9E94F-AB9B-EE41-84EF-57396821F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63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edited version is clearer when copied.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DAF39-AB47-40D7-B37A-2A4F855667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0601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3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7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0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21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81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3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5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2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EA33D-50DB-8E4D-9B5B-10DBE525C77C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3"/>
          <p:cNvSpPr>
            <a:spLocks noGrp="1" noChangeArrowheads="1"/>
          </p:cNvSpPr>
          <p:nvPr>
            <p:ph type="title"/>
          </p:nvPr>
        </p:nvSpPr>
        <p:spPr>
          <a:xfrm>
            <a:off x="1770063" y="606426"/>
            <a:ext cx="8621712" cy="8085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2800" b="1" i="1" dirty="0">
                <a:latin typeface="Gill Sans MT" charset="0"/>
              </a:rPr>
              <a:t>The PhD ICS Program: Complete schedule</a:t>
            </a:r>
          </a:p>
        </p:txBody>
      </p:sp>
      <p:grpSp>
        <p:nvGrpSpPr>
          <p:cNvPr id="126" name="Group 5"/>
          <p:cNvGrpSpPr>
            <a:grpSpLocks/>
          </p:cNvGrpSpPr>
          <p:nvPr/>
        </p:nvGrpSpPr>
        <p:grpSpPr bwMode="auto">
          <a:xfrm>
            <a:off x="3857626" y="2601914"/>
            <a:ext cx="1312863" cy="1335087"/>
            <a:chOff x="1470" y="1655"/>
            <a:chExt cx="827" cy="841"/>
          </a:xfrm>
        </p:grpSpPr>
        <p:sp>
          <p:nvSpPr>
            <p:cNvPr id="131" name="Line 8"/>
            <p:cNvSpPr>
              <a:spLocks noChangeShapeType="1"/>
            </p:cNvSpPr>
            <p:nvPr/>
          </p:nvSpPr>
          <p:spPr bwMode="auto">
            <a:xfrm flipV="1">
              <a:off x="1470" y="1655"/>
              <a:ext cx="827" cy="841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8" name="Rectangle 11"/>
            <p:cNvSpPr>
              <a:spLocks noChangeArrowheads="1"/>
            </p:cNvSpPr>
            <p:nvPr/>
          </p:nvSpPr>
          <p:spPr bwMode="auto">
            <a:xfrm>
              <a:off x="1699" y="1804"/>
              <a:ext cx="480" cy="35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anchor="ctr"/>
            <a:lstStyle/>
            <a:p>
              <a:pPr algn="ctr" defTabSz="457200"/>
              <a:r>
                <a:rPr lang="en-US" sz="900" b="1">
                  <a:solidFill>
                    <a:prstClr val="white"/>
                  </a:solidFill>
                  <a:latin typeface="Calibri"/>
                </a:rPr>
                <a:t>Initial Research Proposal Evaluation</a:t>
              </a:r>
            </a:p>
          </p:txBody>
        </p:sp>
      </p:grpSp>
      <p:grpSp>
        <p:nvGrpSpPr>
          <p:cNvPr id="133" name="Group 12"/>
          <p:cNvGrpSpPr>
            <a:grpSpLocks/>
          </p:cNvGrpSpPr>
          <p:nvPr/>
        </p:nvGrpSpPr>
        <p:grpSpPr bwMode="auto">
          <a:xfrm>
            <a:off x="6538914" y="2581277"/>
            <a:ext cx="1870075" cy="1230313"/>
            <a:chOff x="3159" y="1642"/>
            <a:chExt cx="1178" cy="775"/>
          </a:xfrm>
        </p:grpSpPr>
        <p:sp>
          <p:nvSpPr>
            <p:cNvPr id="134" name="Line 13"/>
            <p:cNvSpPr>
              <a:spLocks noChangeShapeType="1"/>
            </p:cNvSpPr>
            <p:nvPr/>
          </p:nvSpPr>
          <p:spPr bwMode="auto">
            <a:xfrm flipV="1">
              <a:off x="3782" y="1984"/>
              <a:ext cx="555" cy="0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135" name="Group 14"/>
            <p:cNvGrpSpPr>
              <a:grpSpLocks/>
            </p:cNvGrpSpPr>
            <p:nvPr/>
          </p:nvGrpSpPr>
          <p:grpSpPr bwMode="auto">
            <a:xfrm>
              <a:off x="3159" y="1642"/>
              <a:ext cx="761" cy="775"/>
              <a:chOff x="3159" y="1642"/>
              <a:chExt cx="761" cy="775"/>
            </a:xfrm>
          </p:grpSpPr>
          <p:sp>
            <p:nvSpPr>
              <p:cNvPr id="140" name="Line 17"/>
              <p:cNvSpPr>
                <a:spLocks noChangeShapeType="1"/>
              </p:cNvSpPr>
              <p:nvPr/>
            </p:nvSpPr>
            <p:spPr bwMode="auto">
              <a:xfrm flipV="1">
                <a:off x="3159" y="1642"/>
                <a:ext cx="761" cy="775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457200"/>
                <a:endParaRPr lang="en-US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37" name="Rectangle 20"/>
              <p:cNvSpPr>
                <a:spLocks noChangeArrowheads="1"/>
              </p:cNvSpPr>
              <p:nvPr/>
            </p:nvSpPr>
            <p:spPr bwMode="auto">
              <a:xfrm>
                <a:off x="3364" y="1804"/>
                <a:ext cx="480" cy="358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pPr algn="ctr" defTabSz="457200"/>
                <a:r>
                  <a:rPr lang="en-US" sz="900" b="1" dirty="0">
                    <a:solidFill>
                      <a:prstClr val="white"/>
                    </a:solidFill>
                    <a:latin typeface="Calibri"/>
                  </a:rPr>
                  <a:t>Research Proposal Defense</a:t>
                </a:r>
              </a:p>
            </p:txBody>
          </p:sp>
        </p:grpSp>
      </p:grpSp>
      <p:sp>
        <p:nvSpPr>
          <p:cNvPr id="142" name="Text Box 22"/>
          <p:cNvSpPr txBox="1">
            <a:spLocks noChangeArrowheads="1"/>
          </p:cNvSpPr>
          <p:nvPr/>
        </p:nvSpPr>
        <p:spPr bwMode="auto">
          <a:xfrm>
            <a:off x="7918451" y="1314176"/>
            <a:ext cx="19046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defTabSz="457200" eaLnBrk="1" hangingPunct="1"/>
            <a:r>
              <a:rPr lang="en-US" sz="1000" dirty="0">
                <a:solidFill>
                  <a:prstClr val="black"/>
                </a:solidFill>
              </a:rPr>
              <a:t>* </a:t>
            </a:r>
            <a:r>
              <a:rPr lang="en-US" sz="1000" b="1" dirty="0">
                <a:solidFill>
                  <a:prstClr val="black"/>
                </a:solidFill>
              </a:rPr>
              <a:t>Subject and timing tailored</a:t>
            </a:r>
          </a:p>
          <a:p>
            <a:pPr defTabSz="457200" eaLnBrk="1" hangingPunct="1"/>
            <a:r>
              <a:rPr lang="en-US" sz="1000" b="1" dirty="0">
                <a:solidFill>
                  <a:prstClr val="black"/>
                </a:solidFill>
              </a:rPr>
              <a:t>to each student</a:t>
            </a:r>
            <a:r>
              <a:rPr lang="ja-JP" altLang="en-US" sz="1000" b="1" dirty="0">
                <a:solidFill>
                  <a:prstClr val="black"/>
                </a:solidFill>
              </a:rPr>
              <a:t>’</a:t>
            </a:r>
            <a:r>
              <a:rPr lang="en-US" sz="1000" b="1" dirty="0">
                <a:solidFill>
                  <a:prstClr val="black"/>
                </a:solidFill>
              </a:rPr>
              <a:t>s needs</a:t>
            </a:r>
            <a:endParaRPr lang="en-US" sz="1000" b="1" baseline="30000" dirty="0">
              <a:solidFill>
                <a:prstClr val="black"/>
              </a:solidFill>
            </a:endParaRPr>
          </a:p>
        </p:txBody>
      </p:sp>
      <p:sp>
        <p:nvSpPr>
          <p:cNvPr id="144" name="Rectangle 24"/>
          <p:cNvSpPr>
            <a:spLocks noChangeArrowheads="1"/>
          </p:cNvSpPr>
          <p:nvPr/>
        </p:nvSpPr>
        <p:spPr bwMode="auto">
          <a:xfrm>
            <a:off x="4838700" y="5408614"/>
            <a:ext cx="2273300" cy="3984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457200"/>
            <a:r>
              <a:rPr lang="en-US" sz="1000" b="1" dirty="0">
                <a:solidFill>
                  <a:prstClr val="black"/>
                </a:solidFill>
                <a:latin typeface="Calibri"/>
              </a:rPr>
              <a:t>Complete literature work, choose  and test</a:t>
            </a:r>
          </a:p>
          <a:p>
            <a:pPr algn="ctr" defTabSz="457200"/>
            <a:r>
              <a:rPr lang="en-US" sz="1000" b="1" dirty="0">
                <a:solidFill>
                  <a:prstClr val="black"/>
                </a:solidFill>
                <a:latin typeface="Calibri"/>
              </a:rPr>
              <a:t> research methods, focus research design</a:t>
            </a:r>
          </a:p>
        </p:txBody>
      </p:sp>
      <p:sp>
        <p:nvSpPr>
          <p:cNvPr id="146" name="Line 26"/>
          <p:cNvSpPr>
            <a:spLocks noChangeShapeType="1"/>
          </p:cNvSpPr>
          <p:nvPr/>
        </p:nvSpPr>
        <p:spPr bwMode="auto">
          <a:xfrm>
            <a:off x="6137275" y="2652714"/>
            <a:ext cx="247650" cy="1165225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7" name="Line 27"/>
          <p:cNvSpPr>
            <a:spLocks noChangeShapeType="1"/>
          </p:cNvSpPr>
          <p:nvPr/>
        </p:nvSpPr>
        <p:spPr bwMode="auto">
          <a:xfrm>
            <a:off x="4967288" y="3121025"/>
            <a:ext cx="1881188" cy="158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8" name="Rectangle 28"/>
          <p:cNvSpPr>
            <a:spLocks noChangeArrowheads="1"/>
          </p:cNvSpPr>
          <p:nvPr/>
        </p:nvSpPr>
        <p:spPr bwMode="auto">
          <a:xfrm flipH="1">
            <a:off x="6350000" y="3871914"/>
            <a:ext cx="762000" cy="9390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457200"/>
            <a:r>
              <a:rPr lang="en-US" sz="1000" b="1" dirty="0">
                <a:solidFill>
                  <a:prstClr val="black"/>
                </a:solidFill>
                <a:latin typeface="Calibri"/>
              </a:rPr>
              <a:t>Refine and</a:t>
            </a:r>
          </a:p>
          <a:p>
            <a:pPr algn="ctr" defTabSz="457200"/>
            <a:r>
              <a:rPr lang="en-US" sz="1000" b="1" dirty="0">
                <a:solidFill>
                  <a:prstClr val="black"/>
                </a:solidFill>
                <a:latin typeface="Calibri"/>
              </a:rPr>
              <a:t>Finalize</a:t>
            </a:r>
          </a:p>
          <a:p>
            <a:pPr algn="ctr" defTabSz="457200"/>
            <a:r>
              <a:rPr lang="en-US" sz="1000" b="1" dirty="0">
                <a:solidFill>
                  <a:prstClr val="black"/>
                </a:solidFill>
                <a:latin typeface="Calibri"/>
              </a:rPr>
              <a:t>Research</a:t>
            </a:r>
          </a:p>
          <a:p>
            <a:pPr algn="ctr" defTabSz="457200"/>
            <a:r>
              <a:rPr lang="en-US" sz="1000" b="1" dirty="0">
                <a:solidFill>
                  <a:prstClr val="black"/>
                </a:solidFill>
                <a:latin typeface="Calibri"/>
              </a:rPr>
              <a:t>Proposal for</a:t>
            </a:r>
          </a:p>
          <a:p>
            <a:pPr algn="ctr" defTabSz="457200"/>
            <a:r>
              <a:rPr lang="en-US" sz="1000" b="1" dirty="0">
                <a:solidFill>
                  <a:prstClr val="black"/>
                </a:solidFill>
                <a:latin typeface="Calibri"/>
              </a:rPr>
              <a:t> Defens</a:t>
            </a:r>
            <a:r>
              <a:rPr lang="en-US" sz="1000" dirty="0">
                <a:solidFill>
                  <a:prstClr val="black"/>
                </a:solidFill>
                <a:latin typeface="Calibri"/>
              </a:rPr>
              <a:t>e</a:t>
            </a:r>
          </a:p>
        </p:txBody>
      </p:sp>
      <p:sp>
        <p:nvSpPr>
          <p:cNvPr id="151" name="Rectangle 31"/>
          <p:cNvSpPr>
            <a:spLocks noChangeArrowheads="1"/>
          </p:cNvSpPr>
          <p:nvPr/>
        </p:nvSpPr>
        <p:spPr bwMode="auto">
          <a:xfrm flipH="1">
            <a:off x="5512594" y="3973514"/>
            <a:ext cx="762000" cy="669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457200"/>
            <a:r>
              <a:rPr lang="en-US" sz="1000" b="1" dirty="0">
                <a:solidFill>
                  <a:prstClr val="black"/>
                </a:solidFill>
                <a:latin typeface="Calibri"/>
              </a:rPr>
              <a:t>Methods</a:t>
            </a:r>
          </a:p>
          <a:p>
            <a:pPr algn="ctr" defTabSz="457200"/>
            <a:r>
              <a:rPr lang="en-US" sz="1000" b="1" dirty="0">
                <a:solidFill>
                  <a:prstClr val="black"/>
                </a:solidFill>
                <a:latin typeface="Calibri"/>
              </a:rPr>
              <a:t>Course 4</a:t>
            </a:r>
            <a:r>
              <a:rPr lang="en-US" sz="1000" b="1" baseline="30000" dirty="0">
                <a:solidFill>
                  <a:prstClr val="black"/>
                </a:solidFill>
                <a:latin typeface="Calibri"/>
              </a:rPr>
              <a:t>*</a:t>
            </a:r>
            <a:endParaRPr lang="en-US" sz="1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2" name="Rectangle 32"/>
          <p:cNvSpPr>
            <a:spLocks noChangeArrowheads="1"/>
          </p:cNvSpPr>
          <p:nvPr/>
        </p:nvSpPr>
        <p:spPr bwMode="auto">
          <a:xfrm flipH="1">
            <a:off x="4675188" y="3974930"/>
            <a:ext cx="762000" cy="669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457200"/>
            <a:r>
              <a:rPr lang="en-US" sz="1000" b="1" dirty="0">
                <a:solidFill>
                  <a:prstClr val="black"/>
                </a:solidFill>
                <a:latin typeface="Calibri"/>
              </a:rPr>
              <a:t>Methods</a:t>
            </a:r>
          </a:p>
          <a:p>
            <a:pPr algn="ctr" defTabSz="457200"/>
            <a:r>
              <a:rPr lang="en-US" sz="1000" b="1" dirty="0">
                <a:solidFill>
                  <a:prstClr val="black"/>
                </a:solidFill>
                <a:latin typeface="Calibri"/>
              </a:rPr>
              <a:t>Course 3</a:t>
            </a:r>
            <a:r>
              <a:rPr lang="en-US" sz="1000" b="1" baseline="30000" dirty="0">
                <a:solidFill>
                  <a:prstClr val="black"/>
                </a:solidFill>
                <a:latin typeface="Calibri"/>
              </a:rPr>
              <a:t>*</a:t>
            </a:r>
            <a:endParaRPr lang="en-US" sz="1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" name="Line 33"/>
          <p:cNvSpPr>
            <a:spLocks noChangeShapeType="1"/>
          </p:cNvSpPr>
          <p:nvPr/>
        </p:nvSpPr>
        <p:spPr bwMode="auto">
          <a:xfrm flipV="1">
            <a:off x="1914525" y="6097589"/>
            <a:ext cx="8362950" cy="142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4" name="Text Box 34"/>
          <p:cNvSpPr txBox="1">
            <a:spLocks noChangeArrowheads="1"/>
          </p:cNvSpPr>
          <p:nvPr/>
        </p:nvSpPr>
        <p:spPr bwMode="auto">
          <a:xfrm>
            <a:off x="4675189" y="5953125"/>
            <a:ext cx="2560637" cy="304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algn="ctr" defTabSz="457200" eaLnBrk="1" hangingPunct="1"/>
            <a:r>
              <a:rPr lang="en-US">
                <a:solidFill>
                  <a:prstClr val="black"/>
                </a:solidFill>
              </a:rPr>
              <a:t>Normally completed in 4-5 years</a:t>
            </a:r>
          </a:p>
        </p:txBody>
      </p:sp>
      <p:grpSp>
        <p:nvGrpSpPr>
          <p:cNvPr id="155" name="Group 68"/>
          <p:cNvGrpSpPr>
            <a:grpSpLocks/>
          </p:cNvGrpSpPr>
          <p:nvPr/>
        </p:nvGrpSpPr>
        <p:grpSpPr bwMode="auto">
          <a:xfrm>
            <a:off x="7900990" y="2825967"/>
            <a:ext cx="2459038" cy="2979523"/>
            <a:chOff x="4028" y="1822"/>
            <a:chExt cx="1549" cy="1836"/>
          </a:xfrm>
        </p:grpSpPr>
        <p:sp>
          <p:nvSpPr>
            <p:cNvPr id="157" name="Rectangle 4"/>
            <p:cNvSpPr>
              <a:spLocks noChangeArrowheads="1"/>
            </p:cNvSpPr>
            <p:nvPr/>
          </p:nvSpPr>
          <p:spPr bwMode="auto">
            <a:xfrm>
              <a:off x="5097" y="1822"/>
              <a:ext cx="480" cy="35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457200"/>
              <a:r>
                <a:rPr lang="en-US" sz="900" b="1" dirty="0">
                  <a:solidFill>
                    <a:prstClr val="white"/>
                  </a:solidFill>
                  <a:latin typeface="Calibri"/>
                </a:rPr>
                <a:t>Dissertation</a:t>
              </a:r>
            </a:p>
            <a:p>
              <a:pPr algn="ctr" defTabSz="457200"/>
              <a:r>
                <a:rPr lang="en-US" sz="900" b="1" dirty="0">
                  <a:solidFill>
                    <a:prstClr val="white"/>
                  </a:solidFill>
                  <a:latin typeface="Calibri"/>
                </a:rPr>
                <a:t>Defense</a:t>
              </a:r>
            </a:p>
          </p:txBody>
        </p:sp>
        <p:grpSp>
          <p:nvGrpSpPr>
            <p:cNvPr id="158" name="Group 35"/>
            <p:cNvGrpSpPr>
              <a:grpSpLocks/>
            </p:cNvGrpSpPr>
            <p:nvPr/>
          </p:nvGrpSpPr>
          <p:grpSpPr bwMode="auto">
            <a:xfrm>
              <a:off x="4028" y="2196"/>
              <a:ext cx="1432" cy="1462"/>
              <a:chOff x="4028" y="2212"/>
              <a:chExt cx="1432" cy="1462"/>
            </a:xfrm>
          </p:grpSpPr>
          <p:sp>
            <p:nvSpPr>
              <p:cNvPr id="162" name="Line 37"/>
              <p:cNvSpPr>
                <a:spLocks noChangeShapeType="1"/>
              </p:cNvSpPr>
              <p:nvPr/>
            </p:nvSpPr>
            <p:spPr bwMode="auto">
              <a:xfrm flipV="1">
                <a:off x="5055" y="2212"/>
                <a:ext cx="219" cy="277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457200"/>
                <a:endParaRPr lang="en-US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60" name="Rectangle 41"/>
              <p:cNvSpPr>
                <a:spLocks noChangeArrowheads="1"/>
              </p:cNvSpPr>
              <p:nvPr/>
            </p:nvSpPr>
            <p:spPr bwMode="auto">
              <a:xfrm>
                <a:off x="4028" y="3423"/>
                <a:ext cx="1432" cy="251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457200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Complete research and data analysis</a:t>
                </a:r>
              </a:p>
              <a:p>
                <a:pPr algn="ctr" defTabSz="457200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Write dissertation</a:t>
                </a:r>
              </a:p>
            </p:txBody>
          </p:sp>
          <p:sp>
            <p:nvSpPr>
              <p:cNvPr id="161" name="Rectangle 42"/>
              <p:cNvSpPr>
                <a:spLocks noChangeArrowheads="1"/>
              </p:cNvSpPr>
              <p:nvPr/>
            </p:nvSpPr>
            <p:spPr bwMode="auto">
              <a:xfrm>
                <a:off x="4797" y="2574"/>
                <a:ext cx="480" cy="42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457200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Write</a:t>
                </a:r>
              </a:p>
              <a:p>
                <a:pPr algn="ctr" defTabSz="457200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Dissertation</a:t>
                </a:r>
              </a:p>
            </p:txBody>
          </p:sp>
        </p:grpSp>
      </p:grpSp>
      <p:grpSp>
        <p:nvGrpSpPr>
          <p:cNvPr id="166" name="Group 43"/>
          <p:cNvGrpSpPr>
            <a:grpSpLocks/>
          </p:cNvGrpSpPr>
          <p:nvPr/>
        </p:nvGrpSpPr>
        <p:grpSpPr bwMode="auto">
          <a:xfrm>
            <a:off x="7680322" y="2123492"/>
            <a:ext cx="1593850" cy="2571399"/>
            <a:chOff x="3878" y="1449"/>
            <a:chExt cx="1004" cy="1512"/>
          </a:xfrm>
          <a:solidFill>
            <a:srgbClr val="92D050"/>
          </a:solidFill>
        </p:grpSpPr>
        <p:sp>
          <p:nvSpPr>
            <p:cNvPr id="168" name="Rectangle 45"/>
            <p:cNvSpPr>
              <a:spLocks noChangeArrowheads="1"/>
            </p:cNvSpPr>
            <p:nvPr/>
          </p:nvSpPr>
          <p:spPr bwMode="auto">
            <a:xfrm>
              <a:off x="3878" y="1449"/>
              <a:ext cx="1004" cy="14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457200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Tutorial</a:t>
              </a:r>
              <a:r>
                <a:rPr lang="en-US" sz="1000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5*</a:t>
              </a:r>
            </a:p>
          </p:txBody>
        </p:sp>
        <p:sp>
          <p:nvSpPr>
            <p:cNvPr id="169" name="Rectangle 46"/>
            <p:cNvSpPr>
              <a:spLocks noChangeArrowheads="1"/>
            </p:cNvSpPr>
            <p:nvPr/>
          </p:nvSpPr>
          <p:spPr bwMode="auto">
            <a:xfrm>
              <a:off x="3878" y="2539"/>
              <a:ext cx="480" cy="42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457200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Methods</a:t>
              </a:r>
            </a:p>
            <a:p>
              <a:pPr algn="ctr" defTabSz="457200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Course 5*</a:t>
              </a:r>
            </a:p>
          </p:txBody>
        </p:sp>
      </p:grpSp>
      <p:grpSp>
        <p:nvGrpSpPr>
          <p:cNvPr id="170" name="Group 47"/>
          <p:cNvGrpSpPr>
            <a:grpSpLocks/>
          </p:cNvGrpSpPr>
          <p:nvPr/>
        </p:nvGrpSpPr>
        <p:grpSpPr bwMode="auto">
          <a:xfrm>
            <a:off x="1531939" y="1812926"/>
            <a:ext cx="2698751" cy="3992563"/>
            <a:chOff x="5" y="1158"/>
            <a:chExt cx="1700" cy="2515"/>
          </a:xfrm>
        </p:grpSpPr>
        <p:sp>
          <p:nvSpPr>
            <p:cNvPr id="171" name="Rectangle 48"/>
            <p:cNvSpPr>
              <a:spLocks noChangeArrowheads="1"/>
            </p:cNvSpPr>
            <p:nvPr/>
          </p:nvSpPr>
          <p:spPr bwMode="auto">
            <a:xfrm>
              <a:off x="255" y="3422"/>
              <a:ext cx="1432" cy="25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457200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Develop a feasible research proposal</a:t>
              </a:r>
            </a:p>
            <a:p>
              <a:pPr algn="ctr" defTabSz="457200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and a plan for your program</a:t>
              </a:r>
            </a:p>
          </p:txBody>
        </p:sp>
        <p:grpSp>
          <p:nvGrpSpPr>
            <p:cNvPr id="172" name="Group 49"/>
            <p:cNvGrpSpPr>
              <a:grpSpLocks/>
            </p:cNvGrpSpPr>
            <p:nvPr/>
          </p:nvGrpSpPr>
          <p:grpSpPr bwMode="auto">
            <a:xfrm>
              <a:off x="5" y="1158"/>
              <a:ext cx="1700" cy="1783"/>
              <a:chOff x="5" y="1158"/>
              <a:chExt cx="1700" cy="1783"/>
            </a:xfrm>
          </p:grpSpPr>
          <p:sp>
            <p:nvSpPr>
              <p:cNvPr id="173" name="Line 50"/>
              <p:cNvSpPr>
                <a:spLocks noChangeShapeType="1"/>
              </p:cNvSpPr>
              <p:nvPr/>
            </p:nvSpPr>
            <p:spPr bwMode="auto">
              <a:xfrm flipV="1">
                <a:off x="437" y="1663"/>
                <a:ext cx="144" cy="804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457200"/>
                <a:endParaRPr lang="en-US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74" name="Line 51"/>
              <p:cNvSpPr>
                <a:spLocks noChangeShapeType="1"/>
              </p:cNvSpPr>
              <p:nvPr/>
            </p:nvSpPr>
            <p:spPr bwMode="auto">
              <a:xfrm>
                <a:off x="1169" y="1745"/>
                <a:ext cx="156" cy="726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457200"/>
                <a:endParaRPr lang="en-US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75" name="Rectangle 52"/>
              <p:cNvSpPr>
                <a:spLocks noChangeArrowheads="1"/>
              </p:cNvSpPr>
              <p:nvPr/>
            </p:nvSpPr>
            <p:spPr bwMode="auto">
              <a:xfrm>
                <a:off x="154" y="2516"/>
                <a:ext cx="480" cy="42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457200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Advanced</a:t>
                </a:r>
              </a:p>
              <a:p>
                <a:pPr algn="ctr" defTabSz="457200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Missiological</a:t>
                </a:r>
              </a:p>
              <a:p>
                <a:pPr algn="ctr" defTabSz="457200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Research</a:t>
                </a:r>
                <a:r>
                  <a:rPr lang="en-US" sz="100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1</a:t>
                </a:r>
              </a:p>
              <a:p>
                <a:pPr algn="ctr" defTabSz="457200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(MI803)</a:t>
                </a:r>
              </a:p>
            </p:txBody>
          </p:sp>
          <p:sp>
            <p:nvSpPr>
              <p:cNvPr id="176" name="Rectangle 53"/>
              <p:cNvSpPr>
                <a:spLocks noChangeArrowheads="1"/>
              </p:cNvSpPr>
              <p:nvPr/>
            </p:nvSpPr>
            <p:spPr bwMode="auto">
              <a:xfrm>
                <a:off x="1225" y="2519"/>
                <a:ext cx="480" cy="42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457200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Advanced</a:t>
                </a:r>
              </a:p>
              <a:p>
                <a:pPr algn="ctr" defTabSz="457200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Missiological</a:t>
                </a:r>
              </a:p>
              <a:p>
                <a:pPr algn="ctr" defTabSz="457200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Research 2</a:t>
                </a:r>
              </a:p>
              <a:p>
                <a:pPr algn="ctr" defTabSz="457200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(MI806)</a:t>
                </a:r>
              </a:p>
            </p:txBody>
          </p:sp>
          <p:sp>
            <p:nvSpPr>
              <p:cNvPr id="177" name="Rectangle 54"/>
              <p:cNvSpPr>
                <a:spLocks noChangeArrowheads="1"/>
              </p:cNvSpPr>
              <p:nvPr/>
            </p:nvSpPr>
            <p:spPr bwMode="auto">
              <a:xfrm>
                <a:off x="255" y="1158"/>
                <a:ext cx="1349" cy="17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457200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Missiology</a:t>
                </a:r>
                <a:r>
                  <a:rPr lang="en-US" sz="100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as a Discipline MI804 A&amp;B</a:t>
                </a:r>
              </a:p>
            </p:txBody>
          </p:sp>
          <p:sp>
            <p:nvSpPr>
              <p:cNvPr id="178" name="Rectangle 55"/>
              <p:cNvSpPr>
                <a:spLocks noChangeArrowheads="1"/>
              </p:cNvSpPr>
              <p:nvPr/>
            </p:nvSpPr>
            <p:spPr bwMode="auto">
              <a:xfrm>
                <a:off x="414" y="1450"/>
                <a:ext cx="1004" cy="14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457200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Tutorial 1: Initial Lit Review</a:t>
                </a:r>
              </a:p>
            </p:txBody>
          </p:sp>
          <p:grpSp>
            <p:nvGrpSpPr>
              <p:cNvPr id="179" name="Group 56"/>
              <p:cNvGrpSpPr>
                <a:grpSpLocks/>
              </p:cNvGrpSpPr>
              <p:nvPr/>
            </p:nvGrpSpPr>
            <p:grpSpPr bwMode="auto">
              <a:xfrm>
                <a:off x="5" y="1887"/>
                <a:ext cx="1695" cy="194"/>
                <a:chOff x="5" y="1735"/>
                <a:chExt cx="1863" cy="194"/>
              </a:xfrm>
            </p:grpSpPr>
            <p:sp>
              <p:nvSpPr>
                <p:cNvPr id="180" name="Line 57"/>
                <p:cNvSpPr>
                  <a:spLocks noChangeShapeType="1"/>
                </p:cNvSpPr>
                <p:nvPr/>
              </p:nvSpPr>
              <p:spPr bwMode="auto">
                <a:xfrm>
                  <a:off x="416" y="1829"/>
                  <a:ext cx="1452" cy="0"/>
                </a:xfrm>
                <a:prstGeom prst="line">
                  <a:avLst/>
                </a:prstGeom>
                <a:noFill/>
                <a:ln w="57150">
                  <a:solidFill>
                    <a:schemeClr val="tx2"/>
                  </a:solidFill>
                  <a:round/>
                  <a:headEnd type="none" w="sm" len="sm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457200"/>
                  <a:endParaRPr lang="en-US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8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5" y="1735"/>
                  <a:ext cx="400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9pPr>
                </a:lstStyle>
                <a:p>
                  <a:pPr defTabSz="457200" eaLnBrk="1" hangingPunct="1"/>
                  <a:r>
                    <a:rPr lang="en-US">
                      <a:solidFill>
                        <a:prstClr val="black"/>
                      </a:solidFill>
                    </a:rPr>
                    <a:t>Entry</a:t>
                  </a:r>
                </a:p>
              </p:txBody>
            </p:sp>
          </p:grpSp>
        </p:grpSp>
      </p:grpSp>
      <p:grpSp>
        <p:nvGrpSpPr>
          <p:cNvPr id="182" name="Group 59"/>
          <p:cNvGrpSpPr>
            <a:grpSpLocks/>
          </p:cNvGrpSpPr>
          <p:nvPr/>
        </p:nvGrpSpPr>
        <p:grpSpPr bwMode="auto">
          <a:xfrm>
            <a:off x="8356601" y="2600325"/>
            <a:ext cx="1266825" cy="1365250"/>
            <a:chOff x="4304" y="1654"/>
            <a:chExt cx="798" cy="860"/>
          </a:xfrm>
        </p:grpSpPr>
        <p:sp>
          <p:nvSpPr>
            <p:cNvPr id="183" name="Line 60"/>
            <p:cNvSpPr>
              <a:spLocks noChangeShapeType="1"/>
            </p:cNvSpPr>
            <p:nvPr/>
          </p:nvSpPr>
          <p:spPr bwMode="auto">
            <a:xfrm flipV="1">
              <a:off x="4808" y="1987"/>
              <a:ext cx="294" cy="0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184" name="Group 61"/>
            <p:cNvGrpSpPr>
              <a:grpSpLocks/>
            </p:cNvGrpSpPr>
            <p:nvPr/>
          </p:nvGrpSpPr>
          <p:grpSpPr bwMode="auto">
            <a:xfrm>
              <a:off x="4304" y="1654"/>
              <a:ext cx="678" cy="860"/>
              <a:chOff x="4304" y="1654"/>
              <a:chExt cx="678" cy="860"/>
            </a:xfrm>
          </p:grpSpPr>
          <p:sp>
            <p:nvSpPr>
              <p:cNvPr id="189" name="Line 64"/>
              <p:cNvSpPr>
                <a:spLocks noChangeShapeType="1"/>
              </p:cNvSpPr>
              <p:nvPr/>
            </p:nvSpPr>
            <p:spPr bwMode="auto">
              <a:xfrm>
                <a:off x="4304" y="1654"/>
                <a:ext cx="678" cy="860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457200"/>
                <a:endParaRPr lang="en-US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86" name="Rectangle 67"/>
              <p:cNvSpPr>
                <a:spLocks noChangeArrowheads="1"/>
              </p:cNvSpPr>
              <p:nvPr/>
            </p:nvSpPr>
            <p:spPr bwMode="auto">
              <a:xfrm>
                <a:off x="4339" y="1805"/>
                <a:ext cx="480" cy="358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457200"/>
                <a:r>
                  <a:rPr lang="en-US" sz="900" b="1" dirty="0">
                    <a:solidFill>
                      <a:prstClr val="white"/>
                    </a:solidFill>
                    <a:latin typeface="Calibri"/>
                  </a:rPr>
                  <a:t>Comps*</a:t>
                </a:r>
              </a:p>
            </p:txBody>
          </p:sp>
        </p:grpSp>
      </p:grpSp>
      <p:grpSp>
        <p:nvGrpSpPr>
          <p:cNvPr id="191" name="Group 75"/>
          <p:cNvGrpSpPr>
            <a:grpSpLocks/>
          </p:cNvGrpSpPr>
          <p:nvPr/>
        </p:nvGrpSpPr>
        <p:grpSpPr bwMode="auto">
          <a:xfrm>
            <a:off x="1930400" y="6273801"/>
            <a:ext cx="1644650" cy="307975"/>
            <a:chOff x="256" y="4032"/>
            <a:chExt cx="1036" cy="194"/>
          </a:xfrm>
          <a:solidFill>
            <a:srgbClr val="00B0F0"/>
          </a:solidFill>
        </p:grpSpPr>
        <p:sp>
          <p:nvSpPr>
            <p:cNvPr id="192" name="Rectangle 69"/>
            <p:cNvSpPr>
              <a:spLocks noChangeArrowheads="1"/>
            </p:cNvSpPr>
            <p:nvPr/>
          </p:nvSpPr>
          <p:spPr bwMode="auto">
            <a:xfrm>
              <a:off x="256" y="4060"/>
              <a:ext cx="464" cy="13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457200"/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3" name="Text Box 71"/>
            <p:cNvSpPr txBox="1">
              <a:spLocks noChangeArrowheads="1"/>
            </p:cNvSpPr>
            <p:nvPr/>
          </p:nvSpPr>
          <p:spPr bwMode="auto">
            <a:xfrm>
              <a:off x="710" y="4032"/>
              <a:ext cx="58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9pPr>
            </a:lstStyle>
            <a:p>
              <a:pPr defTabSz="457200" eaLnBrk="1" hangingPunct="1"/>
              <a:r>
                <a:rPr lang="en-US" dirty="0">
                  <a:solidFill>
                    <a:prstClr val="black"/>
                  </a:solidFill>
                </a:rPr>
                <a:t>= Mastery</a:t>
              </a:r>
            </a:p>
          </p:txBody>
        </p:sp>
      </p:grpSp>
      <p:grpSp>
        <p:nvGrpSpPr>
          <p:cNvPr id="194" name="Group 76"/>
          <p:cNvGrpSpPr>
            <a:grpSpLocks/>
          </p:cNvGrpSpPr>
          <p:nvPr/>
        </p:nvGrpSpPr>
        <p:grpSpPr bwMode="auto">
          <a:xfrm>
            <a:off x="3658105" y="6273800"/>
            <a:ext cx="2262187" cy="304800"/>
            <a:chOff x="2024" y="4032"/>
            <a:chExt cx="1425" cy="192"/>
          </a:xfrm>
        </p:grpSpPr>
        <p:sp>
          <p:nvSpPr>
            <p:cNvPr id="195" name="Rectangle 70"/>
            <p:cNvSpPr>
              <a:spLocks noChangeArrowheads="1"/>
            </p:cNvSpPr>
            <p:nvPr/>
          </p:nvSpPr>
          <p:spPr bwMode="auto">
            <a:xfrm>
              <a:off x="2024" y="4060"/>
              <a:ext cx="464" cy="13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457200"/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6" name="Text Box 72"/>
            <p:cNvSpPr txBox="1">
              <a:spLocks noChangeArrowheads="1"/>
            </p:cNvSpPr>
            <p:nvPr/>
          </p:nvSpPr>
          <p:spPr bwMode="auto">
            <a:xfrm>
              <a:off x="2462" y="4032"/>
              <a:ext cx="98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9pPr>
            </a:lstStyle>
            <a:p>
              <a:pPr defTabSz="457200" eaLnBrk="1" hangingPunct="1"/>
              <a:r>
                <a:rPr lang="en-US" dirty="0">
                  <a:solidFill>
                    <a:prstClr val="black"/>
                  </a:solidFill>
                </a:rPr>
                <a:t>= Research as craft</a:t>
              </a:r>
            </a:p>
          </p:txBody>
        </p:sp>
      </p:grpSp>
      <p:grpSp>
        <p:nvGrpSpPr>
          <p:cNvPr id="197" name="Group 77"/>
          <p:cNvGrpSpPr>
            <a:grpSpLocks/>
          </p:cNvGrpSpPr>
          <p:nvPr/>
        </p:nvGrpSpPr>
        <p:grpSpPr bwMode="auto">
          <a:xfrm>
            <a:off x="8102601" y="6261100"/>
            <a:ext cx="2155825" cy="304800"/>
            <a:chOff x="3912" y="4024"/>
            <a:chExt cx="1358" cy="192"/>
          </a:xfrm>
        </p:grpSpPr>
        <p:sp>
          <p:nvSpPr>
            <p:cNvPr id="198" name="Rectangle 73"/>
            <p:cNvSpPr>
              <a:spLocks noChangeArrowheads="1"/>
            </p:cNvSpPr>
            <p:nvPr/>
          </p:nvSpPr>
          <p:spPr bwMode="auto">
            <a:xfrm>
              <a:off x="3912" y="4052"/>
              <a:ext cx="464" cy="136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457200"/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9" name="Text Box 74"/>
            <p:cNvSpPr txBox="1">
              <a:spLocks noChangeArrowheads="1"/>
            </p:cNvSpPr>
            <p:nvPr/>
          </p:nvSpPr>
          <p:spPr bwMode="auto">
            <a:xfrm>
              <a:off x="4350" y="4024"/>
              <a:ext cx="9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9pPr>
            </a:lstStyle>
            <a:p>
              <a:pPr defTabSz="457200" eaLnBrk="1" hangingPunct="1"/>
              <a:r>
                <a:rPr lang="en-US">
                  <a:solidFill>
                    <a:prstClr val="black"/>
                  </a:solidFill>
                </a:rPr>
                <a:t>= Decision points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543426" y="1685132"/>
            <a:ext cx="2462213" cy="893762"/>
            <a:chOff x="3019425" y="1687513"/>
            <a:chExt cx="2462213" cy="893762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49" name="Rectangle 29"/>
            <p:cNvSpPr>
              <a:spLocks noChangeArrowheads="1"/>
            </p:cNvSpPr>
            <p:nvPr/>
          </p:nvSpPr>
          <p:spPr bwMode="auto">
            <a:xfrm>
              <a:off x="3432175" y="2020888"/>
              <a:ext cx="1593850" cy="22225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457200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Tutorial 3</a:t>
              </a:r>
            </a:p>
          </p:txBody>
        </p:sp>
        <p:sp>
          <p:nvSpPr>
            <p:cNvPr id="150" name="Rectangle 30"/>
            <p:cNvSpPr>
              <a:spLocks noChangeArrowheads="1"/>
            </p:cNvSpPr>
            <p:nvPr/>
          </p:nvSpPr>
          <p:spPr bwMode="auto">
            <a:xfrm>
              <a:off x="3887788" y="2359025"/>
              <a:ext cx="1593850" cy="22225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457200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Tutorial 4*</a:t>
              </a:r>
            </a:p>
          </p:txBody>
        </p:sp>
        <p:sp>
          <p:nvSpPr>
            <p:cNvPr id="77" name="Rectangle 55"/>
            <p:cNvSpPr>
              <a:spLocks noChangeArrowheads="1"/>
            </p:cNvSpPr>
            <p:nvPr/>
          </p:nvSpPr>
          <p:spPr bwMode="auto">
            <a:xfrm>
              <a:off x="3019425" y="1687513"/>
              <a:ext cx="1593850" cy="22225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457200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Tutorial</a:t>
              </a:r>
              <a:r>
                <a:rPr lang="en-US" sz="1000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2</a:t>
              </a:r>
            </a:p>
          </p:txBody>
        </p:sp>
      </p:grpSp>
      <p:grpSp>
        <p:nvGrpSpPr>
          <p:cNvPr id="78" name="Group 75">
            <a:extLst>
              <a:ext uri="{FF2B5EF4-FFF2-40B4-BE49-F238E27FC236}">
                <a16:creationId xmlns:a16="http://schemas.microsoft.com/office/drawing/2014/main" id="{B0117B50-4B52-9147-B9C0-884280E2DCF8}"/>
              </a:ext>
            </a:extLst>
          </p:cNvPr>
          <p:cNvGrpSpPr>
            <a:grpSpLocks/>
          </p:cNvGrpSpPr>
          <p:nvPr/>
        </p:nvGrpSpPr>
        <p:grpSpPr bwMode="auto">
          <a:xfrm>
            <a:off x="5980614" y="6275050"/>
            <a:ext cx="1338266" cy="307975"/>
            <a:chOff x="256" y="4032"/>
            <a:chExt cx="843" cy="194"/>
          </a:xfrm>
          <a:solidFill>
            <a:srgbClr val="00B0F0"/>
          </a:solidFill>
        </p:grpSpPr>
        <p:sp>
          <p:nvSpPr>
            <p:cNvPr id="79" name="Rectangle 69">
              <a:extLst>
                <a:ext uri="{FF2B5EF4-FFF2-40B4-BE49-F238E27FC236}">
                  <a16:creationId xmlns:a16="http://schemas.microsoft.com/office/drawing/2014/main" id="{2CDC8561-FC86-4C4C-8112-BD1CE9778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" y="4060"/>
              <a:ext cx="464" cy="13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457200"/>
              <a:endParaRPr lang="en-US" dirty="0">
                <a:solidFill>
                  <a:srgbClr val="FFFF00"/>
                </a:solidFill>
                <a:highlight>
                  <a:srgbClr val="FFFF00"/>
                </a:highlight>
                <a:latin typeface="Calibri"/>
              </a:endParaRPr>
            </a:p>
          </p:txBody>
        </p:sp>
        <p:sp>
          <p:nvSpPr>
            <p:cNvPr id="80" name="Text Box 71">
              <a:extLst>
                <a:ext uri="{FF2B5EF4-FFF2-40B4-BE49-F238E27FC236}">
                  <a16:creationId xmlns:a16="http://schemas.microsoft.com/office/drawing/2014/main" id="{1474FA55-B3F1-9C48-9B37-AA9D3BC545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0" y="4032"/>
              <a:ext cx="38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9pPr>
            </a:lstStyle>
            <a:p>
              <a:pPr defTabSz="457200" eaLnBrk="1" hangingPunct="1"/>
              <a:r>
                <a:rPr lang="en-US" dirty="0">
                  <a:solidFill>
                    <a:prstClr val="black"/>
                  </a:solidFill>
                </a:rPr>
                <a:t>= V&amp;F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482301A-64BC-BB43-8FAC-C8640641A0E8}"/>
              </a:ext>
            </a:extLst>
          </p:cNvPr>
          <p:cNvSpPr txBox="1"/>
          <p:nvPr/>
        </p:nvSpPr>
        <p:spPr>
          <a:xfrm>
            <a:off x="1744082" y="4789699"/>
            <a:ext cx="730425" cy="5539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defTabSz="457200"/>
            <a:r>
              <a:rPr lang="en-US" sz="1000" dirty="0">
                <a:solidFill>
                  <a:prstClr val="black"/>
                </a:solidFill>
                <a:latin typeface="Calibri"/>
              </a:rPr>
              <a:t>VF801</a:t>
            </a:r>
          </a:p>
          <a:p>
            <a:pPr defTabSz="457200"/>
            <a:r>
              <a:rPr lang="en-US" sz="1000" dirty="0">
                <a:solidFill>
                  <a:prstClr val="black"/>
                </a:solidFill>
                <a:latin typeface="Calibri"/>
              </a:rPr>
              <a:t>CMR Activities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7A08D6C-18C9-AC45-A1C6-E272659383A2}"/>
              </a:ext>
            </a:extLst>
          </p:cNvPr>
          <p:cNvSpPr txBox="1"/>
          <p:nvPr/>
        </p:nvSpPr>
        <p:spPr>
          <a:xfrm>
            <a:off x="2705281" y="4780796"/>
            <a:ext cx="652813" cy="5539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defTabSz="457200"/>
            <a:r>
              <a:rPr lang="en-US" sz="1000" dirty="0">
                <a:solidFill>
                  <a:prstClr val="black"/>
                </a:solidFill>
                <a:latin typeface="Calibri"/>
              </a:rPr>
              <a:t>VF802</a:t>
            </a:r>
          </a:p>
          <a:p>
            <a:pPr defTabSz="457200"/>
            <a:r>
              <a:rPr lang="en-US" sz="1000" dirty="0">
                <a:solidFill>
                  <a:prstClr val="black"/>
                </a:solidFill>
                <a:latin typeface="Calibri"/>
              </a:rPr>
              <a:t>CMR Activities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5294CC4-39A0-0948-BA5A-8BA509D51719}"/>
              </a:ext>
            </a:extLst>
          </p:cNvPr>
          <p:cNvSpPr txBox="1"/>
          <p:nvPr/>
        </p:nvSpPr>
        <p:spPr>
          <a:xfrm>
            <a:off x="3577877" y="4796049"/>
            <a:ext cx="652813" cy="5539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defTabSz="457200"/>
            <a:r>
              <a:rPr lang="en-US" sz="1000" dirty="0">
                <a:solidFill>
                  <a:prstClr val="black"/>
                </a:solidFill>
                <a:latin typeface="Calibri"/>
              </a:rPr>
              <a:t>VF803</a:t>
            </a:r>
          </a:p>
          <a:p>
            <a:pPr defTabSz="457200"/>
            <a:r>
              <a:rPr lang="en-US" sz="1000" dirty="0">
                <a:solidFill>
                  <a:prstClr val="black"/>
                </a:solidFill>
                <a:latin typeface="Calibri"/>
              </a:rPr>
              <a:t>CMR Activities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0683D56-8B9F-E241-9D9E-0F091A056619}"/>
              </a:ext>
            </a:extLst>
          </p:cNvPr>
          <p:cNvSpPr txBox="1"/>
          <p:nvPr/>
        </p:nvSpPr>
        <p:spPr>
          <a:xfrm>
            <a:off x="4669333" y="4773653"/>
            <a:ext cx="652813" cy="5539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defTabSz="457200"/>
            <a:r>
              <a:rPr lang="en-US" sz="1000" dirty="0">
                <a:solidFill>
                  <a:prstClr val="black"/>
                </a:solidFill>
                <a:latin typeface="Calibri"/>
              </a:rPr>
              <a:t>VF804</a:t>
            </a:r>
          </a:p>
          <a:p>
            <a:pPr defTabSz="457200"/>
            <a:r>
              <a:rPr lang="en-US" sz="1000" dirty="0">
                <a:solidFill>
                  <a:prstClr val="black"/>
                </a:solidFill>
                <a:latin typeface="Calibri"/>
              </a:rPr>
              <a:t>CMR Activities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04519CA-193F-C340-9B91-EF06F2B5BBB2}"/>
              </a:ext>
            </a:extLst>
          </p:cNvPr>
          <p:cNvSpPr txBox="1"/>
          <p:nvPr/>
        </p:nvSpPr>
        <p:spPr>
          <a:xfrm>
            <a:off x="5502604" y="4919568"/>
            <a:ext cx="1609396" cy="24622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defTabSz="457200"/>
            <a:r>
              <a:rPr lang="en-US" sz="1000" dirty="0">
                <a:solidFill>
                  <a:prstClr val="black"/>
                </a:solidFill>
                <a:latin typeface="Calibri"/>
              </a:rPr>
              <a:t>CMR Activities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1801B6A-F891-5A4E-9E5D-5EDD19E5814C}"/>
              </a:ext>
            </a:extLst>
          </p:cNvPr>
          <p:cNvSpPr txBox="1"/>
          <p:nvPr/>
        </p:nvSpPr>
        <p:spPr>
          <a:xfrm>
            <a:off x="7680322" y="4909067"/>
            <a:ext cx="2493968" cy="24622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defTabSz="457200"/>
            <a:r>
              <a:rPr lang="en-US" sz="1000" dirty="0">
                <a:solidFill>
                  <a:prstClr val="black"/>
                </a:solidFill>
                <a:latin typeface="Calibri"/>
              </a:rPr>
              <a:t>CMR Activities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541E5BA3-A8CE-FF46-A047-BCF812EDC33B}"/>
              </a:ext>
            </a:extLst>
          </p:cNvPr>
          <p:cNvSpPr/>
          <p:nvPr/>
        </p:nvSpPr>
        <p:spPr>
          <a:xfrm>
            <a:off x="9030854" y="351328"/>
            <a:ext cx="13291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  <a:latin typeface="Calibri"/>
              </a:rPr>
              <a:t>Effective Fall 2021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EE17EB0B-F090-6F7C-0A36-8086DD475FF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618582" y="3973513"/>
            <a:ext cx="762000" cy="669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457200"/>
            <a:r>
              <a:rPr lang="en-US" sz="1000" b="1" dirty="0">
                <a:solidFill>
                  <a:prstClr val="black"/>
                </a:solidFill>
                <a:latin typeface="Calibri"/>
              </a:rPr>
              <a:t>Framing the</a:t>
            </a:r>
            <a:br>
              <a:rPr lang="en-US" sz="1000" b="1" dirty="0">
                <a:solidFill>
                  <a:prstClr val="black"/>
                </a:solidFill>
                <a:latin typeface="Calibri"/>
              </a:rPr>
            </a:br>
            <a:r>
              <a:rPr lang="en-US" sz="1000" b="1" dirty="0">
                <a:solidFill>
                  <a:prstClr val="black"/>
                </a:solidFill>
                <a:latin typeface="Calibri"/>
              </a:rPr>
              <a:t>Research</a:t>
            </a:r>
            <a:br>
              <a:rPr lang="en-US" sz="1000" b="1" dirty="0">
                <a:solidFill>
                  <a:prstClr val="black"/>
                </a:solidFill>
                <a:latin typeface="Calibri"/>
              </a:rPr>
            </a:br>
            <a:r>
              <a:rPr lang="en-US" sz="1000" b="1" dirty="0">
                <a:solidFill>
                  <a:prstClr val="black"/>
                </a:solidFill>
                <a:latin typeface="Calibri"/>
              </a:rPr>
              <a:t>Project </a:t>
            </a:r>
          </a:p>
          <a:p>
            <a:pPr algn="ctr" defTabSz="457200"/>
            <a:r>
              <a:rPr lang="en-US" sz="1000" b="1" dirty="0">
                <a:solidFill>
                  <a:prstClr val="black"/>
                </a:solidFill>
                <a:latin typeface="Calibri"/>
              </a:rPr>
              <a:t>(MI805)</a:t>
            </a:r>
          </a:p>
        </p:txBody>
      </p:sp>
    </p:spTree>
    <p:extLst>
      <p:ext uri="{BB962C8B-B14F-4D97-AF65-F5344CB8AC3E}">
        <p14:creationId xmlns:p14="http://schemas.microsoft.com/office/powerpoint/2010/main" val="55964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177</Words>
  <Application>Microsoft Macintosh PowerPoint</Application>
  <PresentationFormat>Widescreen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1_Office Theme</vt:lpstr>
      <vt:lpstr>The PhD ICS Program: Complete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PhD ICS Program: Complete schedule</dc:title>
  <dc:creator>Microsoft Office User</dc:creator>
  <cp:lastModifiedBy>Microsoft Office User</cp:lastModifiedBy>
  <cp:revision>2</cp:revision>
  <dcterms:created xsi:type="dcterms:W3CDTF">2022-07-29T18:48:24Z</dcterms:created>
  <dcterms:modified xsi:type="dcterms:W3CDTF">2022-07-29T20:07:23Z</dcterms:modified>
</cp:coreProperties>
</file>